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74CFF"/>
    <a:srgbClr val="1C1961"/>
    <a:srgbClr val="1D1B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 snapToGrid="0" snapToObjects="1">
      <p:cViewPr>
        <p:scale>
          <a:sx n="99" d="100"/>
          <a:sy n="99" d="100"/>
        </p:scale>
        <p:origin x="-1752" y="-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CBA51-DE2C-0645-86F2-DCAC28E953BB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05E8-9554-D947-80C6-D56AE8316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173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CBA51-DE2C-0645-86F2-DCAC28E953BB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05E8-9554-D947-80C6-D56AE8316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782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CBA51-DE2C-0645-86F2-DCAC28E953BB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05E8-9554-D947-80C6-D56AE8316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39635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CBA51-DE2C-0645-86F2-DCAC28E953BB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05E8-9554-D947-80C6-D56AE8316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3763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CBA51-DE2C-0645-86F2-DCAC28E953BB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05E8-9554-D947-80C6-D56AE8316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50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CBA51-DE2C-0645-86F2-DCAC28E953BB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05E8-9554-D947-80C6-D56AE8316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322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CBA51-DE2C-0645-86F2-DCAC28E953BB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05E8-9554-D947-80C6-D56AE8316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281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CBA51-DE2C-0645-86F2-DCAC28E953BB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05E8-9554-D947-80C6-D56AE8316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91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CBA51-DE2C-0645-86F2-DCAC28E953BB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05E8-9554-D947-80C6-D56AE8316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808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CBA51-DE2C-0645-86F2-DCAC28E953BB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05E8-9554-D947-80C6-D56AE8316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83040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CBA51-DE2C-0645-86F2-DCAC28E953BB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3605E8-9554-D947-80C6-D56AE8316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065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CBA51-DE2C-0645-86F2-DCAC28E953BB}" type="datetimeFigureOut">
              <a:rPr lang="en-US" smtClean="0"/>
              <a:pPr/>
              <a:t>10/9/2015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3605E8-9554-D947-80C6-D56AE83160E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037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32"/>
          <p:cNvSpPr/>
          <p:nvPr/>
        </p:nvSpPr>
        <p:spPr>
          <a:xfrm>
            <a:off x="344682" y="8710567"/>
            <a:ext cx="3396889" cy="30777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97203721"/>
              </p:ext>
            </p:extLst>
          </p:nvPr>
        </p:nvGraphicFramePr>
        <p:xfrm>
          <a:off x="356928" y="2796808"/>
          <a:ext cx="6172199" cy="5160996"/>
        </p:xfrm>
        <a:graphic>
          <a:graphicData uri="http://schemas.openxmlformats.org/drawingml/2006/table">
            <a:tbl>
              <a:tblPr>
                <a:tableStyleId>{2D5ABB26-0587-4C30-8999-92F81FD0307C}</a:tableStyleId>
              </a:tblPr>
              <a:tblGrid>
                <a:gridCol w="348594"/>
                <a:gridCol w="3682656"/>
                <a:gridCol w="1075696"/>
                <a:gridCol w="1065253"/>
              </a:tblGrid>
              <a:tr h="461348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u="none" strike="noStrike" dirty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en-US" sz="1200" b="1" i="0" u="none" strike="noStrike" dirty="0">
                        <a:solidFill>
                          <a:schemeClr val="bg1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hi-IN" sz="1600" b="0" u="none" strike="noStrike" dirty="0" smtClean="0">
                          <a:solidFill>
                            <a:schemeClr val="bg1"/>
                          </a:solidFill>
                          <a:effectLst/>
                        </a:rPr>
                        <a:t>माता-पिता के लिए चेक लिस्‍ट </a:t>
                      </a:r>
                      <a:endParaRPr lang="en-US" sz="1600" b="0" i="0" u="none" strike="noStrike" dirty="0">
                        <a:solidFill>
                          <a:schemeClr val="bg1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hi-IN" sz="1600" b="1" i="0" u="none" strike="noStrike" dirty="0" smtClean="0">
                          <a:solidFill>
                            <a:schemeClr val="bg1"/>
                          </a:solidFill>
                          <a:effectLst/>
                          <a:latin typeface="Helvetica"/>
                        </a:rPr>
                        <a:t>सही विकल्‍प चुनें </a:t>
                      </a:r>
                      <a:endParaRPr lang="en-US" sz="1600" b="1" i="0" u="none" strike="noStrike" dirty="0">
                        <a:solidFill>
                          <a:schemeClr val="bg1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87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</a:rPr>
                        <a:t>1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hi-IN" sz="1300" u="none" strike="noStrike" dirty="0" smtClean="0">
                          <a:effectLst/>
                        </a:rPr>
                        <a:t>क्‍या </a:t>
                      </a:r>
                      <a:r>
                        <a:rPr lang="hi-IN" sz="1300" u="none" strike="noStrike" dirty="0" smtClean="0">
                          <a:effectLst/>
                        </a:rPr>
                        <a:t>आप कभी </a:t>
                      </a:r>
                      <a:r>
                        <a:rPr lang="hi-IN" sz="1300" u="none" strike="noStrike" dirty="0" smtClean="0">
                          <a:effectLst/>
                        </a:rPr>
                        <a:t>बैंक की शाखा/बैंक मित्र </a:t>
                      </a:r>
                      <a:r>
                        <a:rPr lang="hi-IN" sz="1300" u="none" strike="noStrike" dirty="0" smtClean="0">
                          <a:effectLst/>
                        </a:rPr>
                        <a:t>के पास गए हैं?</a:t>
                      </a:r>
                      <a:r>
                        <a:rPr lang="hi-IN" sz="1300" u="none" strike="noStrike" baseline="0" dirty="0" smtClean="0">
                          <a:effectLst/>
                        </a:rPr>
                        <a:t>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i-IN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/>
                        </a:rPr>
                        <a:t>हां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i-IN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/>
                        </a:rPr>
                        <a:t>नहीं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87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</a:rPr>
                        <a:t>2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 smtClean="0">
                          <a:effectLst/>
                        </a:rPr>
                        <a:t>  </a:t>
                      </a:r>
                      <a:r>
                        <a:rPr lang="hi-IN" sz="1300" u="none" strike="noStrike" dirty="0" smtClean="0">
                          <a:effectLst/>
                        </a:rPr>
                        <a:t>क्‍या आपका बैंक खाता है?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i-IN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/>
                        </a:rPr>
                        <a:t>हां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i-IN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/>
                        </a:rPr>
                        <a:t>नहीं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87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</a:rPr>
                        <a:t>3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 smtClean="0">
                          <a:effectLst/>
                        </a:rPr>
                        <a:t>  </a:t>
                      </a:r>
                      <a:r>
                        <a:rPr lang="hi-IN" sz="1300" u="none" strike="noStrike" dirty="0" smtClean="0">
                          <a:effectLst/>
                        </a:rPr>
                        <a:t>क्‍या आपने कभी एटीएम का प्रयोग किया है? 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i-IN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/>
                        </a:rPr>
                        <a:t>हां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i-IN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/>
                        </a:rPr>
                        <a:t>नहीं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87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</a:rPr>
                        <a:t>4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 smtClean="0">
                          <a:effectLst/>
                        </a:rPr>
                        <a:t>  </a:t>
                      </a:r>
                      <a:r>
                        <a:rPr lang="hi-IN" sz="1300" u="none" strike="noStrike" dirty="0" smtClean="0">
                          <a:effectLst/>
                        </a:rPr>
                        <a:t>क्‍या आपके पास डेबिट कार्ड है? 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i-IN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/>
                        </a:rPr>
                        <a:t>हां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i-IN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/>
                        </a:rPr>
                        <a:t>नहीं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87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</a:rPr>
                        <a:t>5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 smtClean="0">
                          <a:effectLst/>
                        </a:rPr>
                        <a:t>  </a:t>
                      </a:r>
                      <a:r>
                        <a:rPr lang="hi-IN" sz="1300" u="none" strike="noStrike" dirty="0" smtClean="0">
                          <a:effectLst/>
                        </a:rPr>
                        <a:t>क्‍या आपको PIN प्राप्‍त हुआ है?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i-IN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/>
                        </a:rPr>
                        <a:t>हां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i-IN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/>
                        </a:rPr>
                        <a:t>नहीं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87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</a:rPr>
                        <a:t>7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 smtClean="0">
                          <a:effectLst/>
                        </a:rPr>
                        <a:t> </a:t>
                      </a:r>
                      <a:r>
                        <a:rPr lang="hi-IN" sz="1300" u="none" strike="noStrike" dirty="0" smtClean="0">
                          <a:effectLst/>
                        </a:rPr>
                        <a:t>क्‍या आपके पास जीवन बीमा है?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i-IN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/>
                        </a:rPr>
                        <a:t>हां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i-IN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/>
                        </a:rPr>
                        <a:t>नहीं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87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>
                          <a:effectLst/>
                        </a:rPr>
                        <a:t>8</a:t>
                      </a:r>
                      <a:endParaRPr lang="en-US" sz="1300" b="1" i="0" u="none" strike="noStrike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 smtClean="0">
                          <a:effectLst/>
                        </a:rPr>
                        <a:t> </a:t>
                      </a:r>
                      <a:r>
                        <a:rPr lang="hi-IN" sz="1300" u="none" strike="noStrike" dirty="0" smtClean="0">
                          <a:effectLst/>
                        </a:rPr>
                        <a:t>क्‍या आपके पास आपके वाहन का बीमा है?</a:t>
                      </a:r>
                      <a:r>
                        <a:rPr lang="en-US" sz="1300" u="none" strike="noStrike" dirty="0" smtClean="0">
                          <a:effectLst/>
                        </a:rPr>
                        <a:t>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i-IN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/>
                        </a:rPr>
                        <a:t>हां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i-IN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/>
                        </a:rPr>
                        <a:t>नहीं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587456">
                <a:tc>
                  <a:txBody>
                    <a:bodyPr/>
                    <a:lstStyle/>
                    <a:p>
                      <a:pPr algn="ctr" fontAlgn="t"/>
                      <a:r>
                        <a:rPr lang="en-US" sz="1300" u="none" strike="noStrike" dirty="0">
                          <a:effectLst/>
                        </a:rPr>
                        <a:t>9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300" u="none" strike="noStrike" dirty="0" smtClean="0">
                          <a:effectLst/>
                        </a:rPr>
                        <a:t>  </a:t>
                      </a:r>
                      <a:r>
                        <a:rPr lang="hi-IN" sz="1300" u="none" strike="noStrike" dirty="0" smtClean="0">
                          <a:effectLst/>
                        </a:rPr>
                        <a:t>क्‍या आपने कभी कोई ऋण लिया है?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i-IN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/>
                        </a:rPr>
                        <a:t>हां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hi-IN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"/>
                        </a:rPr>
                        <a:t>नहीं </a:t>
                      </a:r>
                      <a:endParaRPr lang="en-US" sz="1300" b="1" i="0" u="none" strike="noStrike" dirty="0">
                        <a:solidFill>
                          <a:srgbClr val="000000"/>
                        </a:solidFill>
                        <a:effectLst/>
                        <a:latin typeface="Helvetica"/>
                      </a:endParaRPr>
                    </a:p>
                  </a:txBody>
                  <a:tcPr marL="10444" marR="10444" marT="10444" marB="0" anchor="ctr">
                    <a:lnL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82584" y="8710567"/>
            <a:ext cx="33938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1200" dirty="0" smtClean="0">
                <a:solidFill>
                  <a:srgbClr val="FFFFFF"/>
                </a:solidFill>
              </a:rPr>
              <a:t>माता-पिता द्वारा पूर्ण एवं हस्‍ताक्षरित किया जाए </a:t>
            </a:r>
            <a:endParaRPr lang="en-US" sz="1200" dirty="0">
              <a:solidFill>
                <a:srgbClr val="FFFFFF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204240" y="9453828"/>
            <a:ext cx="1989872" cy="0"/>
          </a:xfrm>
          <a:prstGeom prst="line">
            <a:avLst/>
          </a:prstGeom>
          <a:ln w="12700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204240" y="9499924"/>
            <a:ext cx="16770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1200" dirty="0" smtClean="0"/>
              <a:t>माता-पिता के हस्‍ताक्षर </a:t>
            </a:r>
            <a:endParaRPr lang="en-US" sz="1200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3521943" y="9453828"/>
            <a:ext cx="1570666" cy="0"/>
          </a:xfrm>
          <a:prstGeom prst="line">
            <a:avLst/>
          </a:prstGeom>
          <a:ln w="12700" cmpd="sng">
            <a:solidFill>
              <a:schemeClr val="bg1">
                <a:lumMod val="50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3521943" y="9499924"/>
            <a:ext cx="146386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1200" dirty="0" smtClean="0"/>
              <a:t>माता-पिता का नाम </a:t>
            </a:r>
            <a:endParaRPr lang="en-US" sz="1200" dirty="0"/>
          </a:p>
        </p:txBody>
      </p:sp>
      <p:sp>
        <p:nvSpPr>
          <p:cNvPr id="19" name="TextBox 18"/>
          <p:cNvSpPr txBox="1"/>
          <p:nvPr/>
        </p:nvSpPr>
        <p:spPr>
          <a:xfrm>
            <a:off x="1632312" y="71889"/>
            <a:ext cx="42418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2800" dirty="0" smtClean="0"/>
              <a:t>वित्‍तीय साक्षरता पाठयक्रम </a:t>
            </a:r>
            <a:endParaRPr lang="en-US" sz="2800" dirty="0"/>
          </a:p>
        </p:txBody>
      </p:sp>
      <p:sp>
        <p:nvSpPr>
          <p:cNvPr id="20" name="TextBox 19"/>
          <p:cNvSpPr txBox="1"/>
          <p:nvPr/>
        </p:nvSpPr>
        <p:spPr>
          <a:xfrm>
            <a:off x="312171" y="1523612"/>
            <a:ext cx="16097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1400" dirty="0" smtClean="0"/>
              <a:t>विदयार्थी का नाम </a:t>
            </a:r>
            <a:endParaRPr lang="en-US" sz="1400" dirty="0"/>
          </a:p>
        </p:txBody>
      </p:sp>
      <p:cxnSp>
        <p:nvCxnSpPr>
          <p:cNvPr id="22" name="Straight Connector 21"/>
          <p:cNvCxnSpPr/>
          <p:nvPr/>
        </p:nvCxnSpPr>
        <p:spPr>
          <a:xfrm>
            <a:off x="1792797" y="1780081"/>
            <a:ext cx="205794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4154356" y="1523612"/>
            <a:ext cx="6030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1400" dirty="0" smtClean="0"/>
              <a:t>कक्षा </a:t>
            </a:r>
            <a:endParaRPr lang="en-US" sz="1400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708669" y="1780081"/>
            <a:ext cx="1852829" cy="0"/>
          </a:xfrm>
          <a:prstGeom prst="line">
            <a:avLst/>
          </a:prstGeom>
          <a:ln>
            <a:solidFill>
              <a:srgbClr val="7F7F7F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293370" y="1869937"/>
            <a:ext cx="64953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1400" dirty="0" smtClean="0"/>
              <a:t>स्‍कूल </a:t>
            </a:r>
            <a:endParaRPr lang="en-US" sz="1400" dirty="0"/>
          </a:p>
        </p:txBody>
      </p:sp>
      <p:cxnSp>
        <p:nvCxnSpPr>
          <p:cNvPr id="30" name="Straight Connector 29"/>
          <p:cNvCxnSpPr/>
          <p:nvPr/>
        </p:nvCxnSpPr>
        <p:spPr>
          <a:xfrm>
            <a:off x="930771" y="2116454"/>
            <a:ext cx="291997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092022" y="1865458"/>
            <a:ext cx="5886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1400" dirty="0" smtClean="0"/>
              <a:t>शहर </a:t>
            </a:r>
            <a:endParaRPr lang="en-US" sz="1400" dirty="0"/>
          </a:p>
        </p:txBody>
      </p:sp>
      <p:cxnSp>
        <p:nvCxnSpPr>
          <p:cNvPr id="37" name="Straight Connector 36"/>
          <p:cNvCxnSpPr/>
          <p:nvPr/>
        </p:nvCxnSpPr>
        <p:spPr>
          <a:xfrm>
            <a:off x="4678111" y="2111975"/>
            <a:ext cx="1876672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2111490" y="571995"/>
            <a:ext cx="27655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hi-IN" b="1" dirty="0" smtClean="0">
                <a:solidFill>
                  <a:srgbClr val="1D1B61"/>
                </a:solidFill>
              </a:rPr>
              <a:t>प्रधानमंत्री जन-धन योजना </a:t>
            </a:r>
            <a:endParaRPr lang="en-US" b="1" dirty="0">
              <a:solidFill>
                <a:srgbClr val="1D1B61"/>
              </a:solidFill>
            </a:endParaRPr>
          </a:p>
        </p:txBody>
      </p:sp>
      <p:cxnSp>
        <p:nvCxnSpPr>
          <p:cNvPr id="43" name="Straight Connector 42"/>
          <p:cNvCxnSpPr/>
          <p:nvPr/>
        </p:nvCxnSpPr>
        <p:spPr>
          <a:xfrm>
            <a:off x="166760" y="1025921"/>
            <a:ext cx="6516463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pic>
        <p:nvPicPr>
          <p:cNvPr id="2" name="Picture 1" descr="pmjdy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682" y="16429"/>
            <a:ext cx="989397" cy="98585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632312" y="984590"/>
            <a:ext cx="47355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i-IN" sz="1200" dirty="0">
                <a:solidFill>
                  <a:schemeClr val="bg1">
                    <a:lumMod val="75000"/>
                  </a:schemeClr>
                </a:solidFill>
              </a:rPr>
              <a:t>माता-पिता </a:t>
            </a:r>
            <a:r>
              <a:rPr lang="hi-IN" sz="1200" dirty="0" smtClean="0">
                <a:solidFill>
                  <a:schemeClr val="bg1">
                    <a:lumMod val="75000"/>
                  </a:schemeClr>
                </a:solidFill>
              </a:rPr>
              <a:t>द्वारा भरा जाए और क्‍लास टीचर के पास जमा किया जाए </a:t>
            </a:r>
            <a:endParaRPr lang="en-US" sz="1200" dirty="0">
              <a:solidFill>
                <a:schemeClr val="bg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6942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141</Words>
  <Application>Microsoft Office PowerPoint</Application>
  <PresentationFormat>A4 Paper (210x297 mm)</PresentationFormat>
  <Paragraphs>45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Utkarsh Shukla</dc:creator>
  <cp:lastModifiedBy>SANJAY LAMBA</cp:lastModifiedBy>
  <cp:revision>18</cp:revision>
  <cp:lastPrinted>2015-10-09T08:19:22Z</cp:lastPrinted>
  <dcterms:created xsi:type="dcterms:W3CDTF">2015-09-22T04:30:41Z</dcterms:created>
  <dcterms:modified xsi:type="dcterms:W3CDTF">2015-10-09T08:25:20Z</dcterms:modified>
</cp:coreProperties>
</file>