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9" r:id="rId4"/>
    <p:sldId id="258" r:id="rId5"/>
    <p:sldId id="262" r:id="rId6"/>
    <p:sldId id="263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961"/>
    <a:srgbClr val="FF0000"/>
    <a:srgbClr val="00FF00"/>
    <a:srgbClr val="4BAC6D"/>
    <a:srgbClr val="33CB2D"/>
    <a:srgbClr val="3BE935"/>
    <a:srgbClr val="00E900"/>
    <a:srgbClr val="0DAC3F"/>
    <a:srgbClr val="FA9066"/>
    <a:srgbClr val="FF33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2706" y="13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9304B3-0886-6A47-9317-83B93A26D26C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32A16A-3CF4-F643-AE10-B83FBE81E2E1}">
      <dgm:prSet phldrT="[Text]" custT="1"/>
      <dgm:spPr>
        <a:solidFill>
          <a:srgbClr val="FF6600"/>
        </a:solidFill>
      </dgm:spPr>
      <dgm:t>
        <a:bodyPr/>
        <a:lstStyle/>
        <a:p>
          <a:r>
            <a:rPr lang="hi-IN" sz="1800" b="1" dirty="0" smtClean="0">
              <a:solidFill>
                <a:schemeClr val="tx1"/>
              </a:solidFill>
            </a:rPr>
            <a:t>सुरक्षा</a:t>
          </a:r>
          <a:endParaRPr lang="en-US" sz="1800" b="1" dirty="0" smtClean="0">
            <a:solidFill>
              <a:schemeClr val="tx1"/>
            </a:solidFill>
          </a:endParaRPr>
        </a:p>
        <a:p>
          <a:r>
            <a:rPr lang="hi-IN" sz="1500" b="1" dirty="0" smtClean="0">
              <a:solidFill>
                <a:schemeClr val="tx1"/>
              </a:solidFill>
              <a:uFillTx/>
            </a:rPr>
            <a:t>घर के बक्‍से, गददों के नीचे अथवा पर्स मे रखे पैसों की चोरी/ नुकसान हो सकता है</a:t>
          </a:r>
          <a:r>
            <a:rPr lang="en-US" sz="1500" b="1" dirty="0" smtClean="0">
              <a:solidFill>
                <a:schemeClr val="tx1"/>
              </a:solidFill>
              <a:uFillTx/>
            </a:rPr>
            <a:t>. </a:t>
          </a:r>
          <a:r>
            <a:rPr lang="hi-IN" sz="1500" b="1" dirty="0" smtClean="0">
              <a:solidFill>
                <a:schemeClr val="tx1"/>
              </a:solidFill>
              <a:uFillTx/>
            </a:rPr>
            <a:t> इसे प्राकृतिक आपदा जैसे बाढ आदि के कारण भी नुकसान हो सकता है. जबकि बैंक मे पैसा सुरक्षित है   </a:t>
          </a:r>
          <a:r>
            <a:rPr lang="en-US" sz="1500" b="1" dirty="0" smtClean="0">
              <a:solidFill>
                <a:schemeClr val="tx1"/>
              </a:solidFill>
              <a:uFillTx/>
            </a:rPr>
            <a:t> </a:t>
          </a:r>
          <a:endParaRPr lang="en-IN" sz="1500" b="1" dirty="0" smtClean="0">
            <a:solidFill>
              <a:schemeClr val="tx1"/>
            </a:solidFill>
            <a:uFillTx/>
          </a:endParaRPr>
        </a:p>
      </dgm:t>
    </dgm:pt>
    <dgm:pt modelId="{17C0C160-FAA7-7B47-B9C4-139A19D2BB03}" type="parTrans" cxnId="{1F602566-0711-1844-82D4-124A4A8896A4}">
      <dgm:prSet/>
      <dgm:spPr/>
      <dgm:t>
        <a:bodyPr/>
        <a:lstStyle/>
        <a:p>
          <a:endParaRPr lang="en-US"/>
        </a:p>
      </dgm:t>
    </dgm:pt>
    <dgm:pt modelId="{AF99E72C-C45F-6D4D-8CF7-29E9BD029A96}" type="sibTrans" cxnId="{1F602566-0711-1844-82D4-124A4A8896A4}">
      <dgm:prSet/>
      <dgm:spPr/>
      <dgm:t>
        <a:bodyPr/>
        <a:lstStyle/>
        <a:p>
          <a:endParaRPr lang="en-US"/>
        </a:p>
      </dgm:t>
    </dgm:pt>
    <dgm:pt modelId="{8BF2D38C-6F3D-694C-879E-96C40A91B86A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hi-IN" sz="1800" b="1" dirty="0" smtClean="0">
              <a:uFillTx/>
            </a:rPr>
            <a:t>वृद्धि</a:t>
          </a:r>
        </a:p>
        <a:p>
          <a:pPr>
            <a:lnSpc>
              <a:spcPct val="90000"/>
            </a:lnSpc>
          </a:pPr>
          <a:r>
            <a:rPr lang="hi-IN" sz="1400" dirty="0" smtClean="0">
              <a:uFillTx/>
            </a:rPr>
            <a:t>बैंक के खातें मे रखे पैसों पर ब्‍याज प्राप्‍त होता है, इससे हमारे  पैसे मे वृद्धि होती है. घर पर रखे पैसों मे </a:t>
          </a:r>
          <a:r>
            <a:rPr lang="en-US" sz="1400" dirty="0" smtClean="0">
              <a:uFillTx/>
            </a:rPr>
            <a:t> </a:t>
          </a:r>
          <a:r>
            <a:rPr lang="hi-IN" sz="1400" dirty="0" smtClean="0">
              <a:uFillTx/>
            </a:rPr>
            <a:t>वृद्धि नही होती.</a:t>
          </a:r>
          <a:endParaRPr lang="en-US" sz="1400" dirty="0"/>
        </a:p>
      </dgm:t>
    </dgm:pt>
    <dgm:pt modelId="{FF1ED769-D772-9744-8790-59A766D77BB8}" type="parTrans" cxnId="{C63C8006-364F-344C-BA5E-68EB5385C649}">
      <dgm:prSet/>
      <dgm:spPr/>
      <dgm:t>
        <a:bodyPr/>
        <a:lstStyle/>
        <a:p>
          <a:endParaRPr lang="en-US"/>
        </a:p>
      </dgm:t>
    </dgm:pt>
    <dgm:pt modelId="{74303674-1982-D840-BC1D-4ABF4869E916}" type="sibTrans" cxnId="{C63C8006-364F-344C-BA5E-68EB5385C649}">
      <dgm:prSet/>
      <dgm:spPr/>
      <dgm:t>
        <a:bodyPr/>
        <a:lstStyle/>
        <a:p>
          <a:endParaRPr lang="en-US"/>
        </a:p>
      </dgm:t>
    </dgm:pt>
    <dgm:pt modelId="{2843607C-83D6-874A-A569-F14B28C2C915}">
      <dgm:prSet phldrT="[Text]" custT="1"/>
      <dgm:spPr>
        <a:solidFill>
          <a:srgbClr val="33CB2D"/>
        </a:solidFill>
      </dgm:spPr>
      <dgm:t>
        <a:bodyPr/>
        <a:lstStyle/>
        <a:p>
          <a:r>
            <a:rPr lang="hi-IN" sz="1800" b="1" dirty="0" smtClean="0"/>
            <a:t>ऋण</a:t>
          </a:r>
          <a:r>
            <a:rPr lang="hi-IN" sz="1700" b="1" dirty="0" smtClean="0"/>
            <a:t> </a:t>
          </a:r>
          <a:endParaRPr lang="en-US" sz="1700" b="1" dirty="0" smtClean="0"/>
        </a:p>
        <a:p>
          <a:r>
            <a:rPr lang="hi-IN" sz="1400" dirty="0" smtClean="0"/>
            <a:t>हमारी बचत, सावधि जमा, या आवर्ती जमा पर बैंक हमें, हमारी आवश्‍यकता जैसे मकान खरीदना या शिक्षा के लिये ऋण दे सकता है</a:t>
          </a:r>
          <a:r>
            <a:rPr lang="hi-IN" sz="1700" dirty="0" smtClean="0"/>
            <a:t>.  </a:t>
          </a:r>
          <a:endParaRPr lang="en-US" sz="1700" dirty="0"/>
        </a:p>
      </dgm:t>
    </dgm:pt>
    <dgm:pt modelId="{1FF33DF3-2477-284F-A3BE-6E13F513B849}" type="parTrans" cxnId="{0306DDC7-9E2A-C449-B2BC-1C21EC60B404}">
      <dgm:prSet/>
      <dgm:spPr/>
      <dgm:t>
        <a:bodyPr/>
        <a:lstStyle/>
        <a:p>
          <a:endParaRPr lang="en-US"/>
        </a:p>
      </dgm:t>
    </dgm:pt>
    <dgm:pt modelId="{F041DB4C-E70F-D74D-9875-40D0F2C0DA7D}" type="sibTrans" cxnId="{0306DDC7-9E2A-C449-B2BC-1C21EC60B404}">
      <dgm:prSet/>
      <dgm:spPr/>
      <dgm:t>
        <a:bodyPr/>
        <a:lstStyle/>
        <a:p>
          <a:endParaRPr lang="en-US"/>
        </a:p>
      </dgm:t>
    </dgm:pt>
    <dgm:pt modelId="{F976FCDA-1798-DA41-A600-84412E3EC83C}" type="pres">
      <dgm:prSet presAssocID="{F59304B3-0886-6A47-9317-83B93A26D26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29CDD5F-D56E-4F42-A904-47E9EED65C3D}" type="pres">
      <dgm:prSet presAssocID="{F59304B3-0886-6A47-9317-83B93A26D26C}" presName="Name1" presStyleCnt="0"/>
      <dgm:spPr/>
    </dgm:pt>
    <dgm:pt modelId="{5C25C3A4-5CA4-C248-93BD-58670D32526D}" type="pres">
      <dgm:prSet presAssocID="{F59304B3-0886-6A47-9317-83B93A26D26C}" presName="cycle" presStyleCnt="0"/>
      <dgm:spPr/>
    </dgm:pt>
    <dgm:pt modelId="{B243730F-7D6D-9146-A535-3AF818734E4C}" type="pres">
      <dgm:prSet presAssocID="{F59304B3-0886-6A47-9317-83B93A26D26C}" presName="srcNode" presStyleLbl="node1" presStyleIdx="0" presStyleCnt="3"/>
      <dgm:spPr/>
    </dgm:pt>
    <dgm:pt modelId="{DBEF2F75-81D5-DF40-9541-0F5AD8EDCECD}" type="pres">
      <dgm:prSet presAssocID="{F59304B3-0886-6A47-9317-83B93A26D26C}" presName="conn" presStyleLbl="parChTrans1D2" presStyleIdx="0" presStyleCnt="1"/>
      <dgm:spPr/>
      <dgm:t>
        <a:bodyPr/>
        <a:lstStyle/>
        <a:p>
          <a:endParaRPr lang="en-US"/>
        </a:p>
      </dgm:t>
    </dgm:pt>
    <dgm:pt modelId="{613C9ADC-9CE8-8F48-B92D-FFA33F5A2F7C}" type="pres">
      <dgm:prSet presAssocID="{F59304B3-0886-6A47-9317-83B93A26D26C}" presName="extraNode" presStyleLbl="node1" presStyleIdx="0" presStyleCnt="3"/>
      <dgm:spPr/>
    </dgm:pt>
    <dgm:pt modelId="{F5A62775-B880-044D-866B-01CA6A68C2D9}" type="pres">
      <dgm:prSet presAssocID="{F59304B3-0886-6A47-9317-83B93A26D26C}" presName="dstNode" presStyleLbl="node1" presStyleIdx="0" presStyleCnt="3"/>
      <dgm:spPr/>
    </dgm:pt>
    <dgm:pt modelId="{750CD62D-B743-EA49-A1C4-2AAB06B6C448}" type="pres">
      <dgm:prSet presAssocID="{7832A16A-3CF4-F643-AE10-B83FBE81E2E1}" presName="text_1" presStyleLbl="node1" presStyleIdx="0" presStyleCnt="3" custScaleX="102141" custScaleY="113426" custLinFactNeighborY="37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047C22-491D-0848-AD72-FC3CB120789B}" type="pres">
      <dgm:prSet presAssocID="{7832A16A-3CF4-F643-AE10-B83FBE81E2E1}" presName="accent_1" presStyleCnt="0"/>
      <dgm:spPr/>
    </dgm:pt>
    <dgm:pt modelId="{1FC11CAE-3514-C44F-9A18-742D357D4BDE}" type="pres">
      <dgm:prSet presAssocID="{7832A16A-3CF4-F643-AE10-B83FBE81E2E1}" presName="accentRepeatNode" presStyleLbl="solidFgAcc1" presStyleIdx="0" presStyleCnt="3" custLinFactNeighborX="1057" custLinFactNeighborY="276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A38C258-E01C-E64E-86C3-1B837411012E}" type="pres">
      <dgm:prSet presAssocID="{8BF2D38C-6F3D-694C-879E-96C40A91B86A}" presName="text_2" presStyleLbl="node1" presStyleIdx="1" presStyleCnt="3" custLinFactNeighborX="-1026" custLinFactNeighborY="12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52231-6BEA-5B4B-9FEB-60BACEA384D5}" type="pres">
      <dgm:prSet presAssocID="{8BF2D38C-6F3D-694C-879E-96C40A91B86A}" presName="accent_2" presStyleCnt="0"/>
      <dgm:spPr/>
    </dgm:pt>
    <dgm:pt modelId="{BB68F44B-1BBB-1746-9D70-81758DBDB9A6}" type="pres">
      <dgm:prSet presAssocID="{8BF2D38C-6F3D-694C-879E-96C40A91B86A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811CD1E-2ACF-1F4A-B37F-932307E721C5}" type="pres">
      <dgm:prSet presAssocID="{2843607C-83D6-874A-A569-F14B28C2C91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31B8D8-A754-254B-AE2C-C86F30F30628}" type="pres">
      <dgm:prSet presAssocID="{2843607C-83D6-874A-A569-F14B28C2C915}" presName="accent_3" presStyleCnt="0"/>
      <dgm:spPr/>
    </dgm:pt>
    <dgm:pt modelId="{B60ACB99-99B1-8A4A-9293-87664D132CCF}" type="pres">
      <dgm:prSet presAssocID="{2843607C-83D6-874A-A569-F14B28C2C915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0306DDC7-9E2A-C449-B2BC-1C21EC60B404}" srcId="{F59304B3-0886-6A47-9317-83B93A26D26C}" destId="{2843607C-83D6-874A-A569-F14B28C2C915}" srcOrd="2" destOrd="0" parTransId="{1FF33DF3-2477-284F-A3BE-6E13F513B849}" sibTransId="{F041DB4C-E70F-D74D-9875-40D0F2C0DA7D}"/>
    <dgm:cxn modelId="{5C982128-4472-6847-91B2-3A9D1F61F58B}" type="presOf" srcId="{F59304B3-0886-6A47-9317-83B93A26D26C}" destId="{F976FCDA-1798-DA41-A600-84412E3EC83C}" srcOrd="0" destOrd="0" presId="urn:microsoft.com/office/officeart/2008/layout/VerticalCurvedList"/>
    <dgm:cxn modelId="{2015994E-6FEB-7742-8B41-4EE70C364563}" type="presOf" srcId="{7832A16A-3CF4-F643-AE10-B83FBE81E2E1}" destId="{750CD62D-B743-EA49-A1C4-2AAB06B6C448}" srcOrd="0" destOrd="0" presId="urn:microsoft.com/office/officeart/2008/layout/VerticalCurvedList"/>
    <dgm:cxn modelId="{E0733760-5E4D-104B-82EA-F4DD6BA3337B}" type="presOf" srcId="{AF99E72C-C45F-6D4D-8CF7-29E9BD029A96}" destId="{DBEF2F75-81D5-DF40-9541-0F5AD8EDCECD}" srcOrd="0" destOrd="0" presId="urn:microsoft.com/office/officeart/2008/layout/VerticalCurvedList"/>
    <dgm:cxn modelId="{C50B0D55-1001-634F-A168-2AEEA7D0738E}" type="presOf" srcId="{8BF2D38C-6F3D-694C-879E-96C40A91B86A}" destId="{EA38C258-E01C-E64E-86C3-1B837411012E}" srcOrd="0" destOrd="0" presId="urn:microsoft.com/office/officeart/2008/layout/VerticalCurvedList"/>
    <dgm:cxn modelId="{B02F6071-CC1F-2141-871A-77473262598E}" type="presOf" srcId="{2843607C-83D6-874A-A569-F14B28C2C915}" destId="{9811CD1E-2ACF-1F4A-B37F-932307E721C5}" srcOrd="0" destOrd="0" presId="urn:microsoft.com/office/officeart/2008/layout/VerticalCurvedList"/>
    <dgm:cxn modelId="{1F602566-0711-1844-82D4-124A4A8896A4}" srcId="{F59304B3-0886-6A47-9317-83B93A26D26C}" destId="{7832A16A-3CF4-F643-AE10-B83FBE81E2E1}" srcOrd="0" destOrd="0" parTransId="{17C0C160-FAA7-7B47-B9C4-139A19D2BB03}" sibTransId="{AF99E72C-C45F-6D4D-8CF7-29E9BD029A96}"/>
    <dgm:cxn modelId="{C63C8006-364F-344C-BA5E-68EB5385C649}" srcId="{F59304B3-0886-6A47-9317-83B93A26D26C}" destId="{8BF2D38C-6F3D-694C-879E-96C40A91B86A}" srcOrd="1" destOrd="0" parTransId="{FF1ED769-D772-9744-8790-59A766D77BB8}" sibTransId="{74303674-1982-D840-BC1D-4ABF4869E916}"/>
    <dgm:cxn modelId="{0B87526C-DD77-F547-A347-BA38AA2AE205}" type="presParOf" srcId="{F976FCDA-1798-DA41-A600-84412E3EC83C}" destId="{129CDD5F-D56E-4F42-A904-47E9EED65C3D}" srcOrd="0" destOrd="0" presId="urn:microsoft.com/office/officeart/2008/layout/VerticalCurvedList"/>
    <dgm:cxn modelId="{BA31FEAE-1AE2-7242-BDA0-40E53290F2A0}" type="presParOf" srcId="{129CDD5F-D56E-4F42-A904-47E9EED65C3D}" destId="{5C25C3A4-5CA4-C248-93BD-58670D32526D}" srcOrd="0" destOrd="0" presId="urn:microsoft.com/office/officeart/2008/layout/VerticalCurvedList"/>
    <dgm:cxn modelId="{FF113444-27DA-5E42-BFE1-98B9A006058B}" type="presParOf" srcId="{5C25C3A4-5CA4-C248-93BD-58670D32526D}" destId="{B243730F-7D6D-9146-A535-3AF818734E4C}" srcOrd="0" destOrd="0" presId="urn:microsoft.com/office/officeart/2008/layout/VerticalCurvedList"/>
    <dgm:cxn modelId="{2A793C9C-B29A-0347-A533-D6C32F6097B5}" type="presParOf" srcId="{5C25C3A4-5CA4-C248-93BD-58670D32526D}" destId="{DBEF2F75-81D5-DF40-9541-0F5AD8EDCECD}" srcOrd="1" destOrd="0" presId="urn:microsoft.com/office/officeart/2008/layout/VerticalCurvedList"/>
    <dgm:cxn modelId="{9FDD6D13-794F-254E-B90B-7944BD3F9F62}" type="presParOf" srcId="{5C25C3A4-5CA4-C248-93BD-58670D32526D}" destId="{613C9ADC-9CE8-8F48-B92D-FFA33F5A2F7C}" srcOrd="2" destOrd="0" presId="urn:microsoft.com/office/officeart/2008/layout/VerticalCurvedList"/>
    <dgm:cxn modelId="{8EF85B8E-532A-8647-95BE-D7158593B35C}" type="presParOf" srcId="{5C25C3A4-5CA4-C248-93BD-58670D32526D}" destId="{F5A62775-B880-044D-866B-01CA6A68C2D9}" srcOrd="3" destOrd="0" presId="urn:microsoft.com/office/officeart/2008/layout/VerticalCurvedList"/>
    <dgm:cxn modelId="{AADF84C9-72BB-5C41-9E7B-B8519C1B5750}" type="presParOf" srcId="{129CDD5F-D56E-4F42-A904-47E9EED65C3D}" destId="{750CD62D-B743-EA49-A1C4-2AAB06B6C448}" srcOrd="1" destOrd="0" presId="urn:microsoft.com/office/officeart/2008/layout/VerticalCurvedList"/>
    <dgm:cxn modelId="{E6B0BA21-48C5-1F41-8EB8-E2C2AA495E3A}" type="presParOf" srcId="{129CDD5F-D56E-4F42-A904-47E9EED65C3D}" destId="{C9047C22-491D-0848-AD72-FC3CB120789B}" srcOrd="2" destOrd="0" presId="urn:microsoft.com/office/officeart/2008/layout/VerticalCurvedList"/>
    <dgm:cxn modelId="{DB030AE3-B36B-3146-9251-2BD708AA4312}" type="presParOf" srcId="{C9047C22-491D-0848-AD72-FC3CB120789B}" destId="{1FC11CAE-3514-C44F-9A18-742D357D4BDE}" srcOrd="0" destOrd="0" presId="urn:microsoft.com/office/officeart/2008/layout/VerticalCurvedList"/>
    <dgm:cxn modelId="{F022314A-AA66-5B44-ACB9-BF352CEF1BA8}" type="presParOf" srcId="{129CDD5F-D56E-4F42-A904-47E9EED65C3D}" destId="{EA38C258-E01C-E64E-86C3-1B837411012E}" srcOrd="3" destOrd="0" presId="urn:microsoft.com/office/officeart/2008/layout/VerticalCurvedList"/>
    <dgm:cxn modelId="{87453A00-15B4-5546-B0B6-8A38257A8FA0}" type="presParOf" srcId="{129CDD5F-D56E-4F42-A904-47E9EED65C3D}" destId="{58052231-6BEA-5B4B-9FEB-60BACEA384D5}" srcOrd="4" destOrd="0" presId="urn:microsoft.com/office/officeart/2008/layout/VerticalCurvedList"/>
    <dgm:cxn modelId="{D75BF038-931C-FF43-8A0D-27DEDCE2F047}" type="presParOf" srcId="{58052231-6BEA-5B4B-9FEB-60BACEA384D5}" destId="{BB68F44B-1BBB-1746-9D70-81758DBDB9A6}" srcOrd="0" destOrd="0" presId="urn:microsoft.com/office/officeart/2008/layout/VerticalCurvedList"/>
    <dgm:cxn modelId="{49094812-A3EA-2D42-94D8-F91D3F90E7E8}" type="presParOf" srcId="{129CDD5F-D56E-4F42-A904-47E9EED65C3D}" destId="{9811CD1E-2ACF-1F4A-B37F-932307E721C5}" srcOrd="5" destOrd="0" presId="urn:microsoft.com/office/officeart/2008/layout/VerticalCurvedList"/>
    <dgm:cxn modelId="{2F632D93-A758-4947-A507-E823709D4D28}" type="presParOf" srcId="{129CDD5F-D56E-4F42-A904-47E9EED65C3D}" destId="{1E31B8D8-A754-254B-AE2C-C86F30F30628}" srcOrd="6" destOrd="0" presId="urn:microsoft.com/office/officeart/2008/layout/VerticalCurvedList"/>
    <dgm:cxn modelId="{9CF6203C-063F-A048-8928-B5FF935B8F42}" type="presParOf" srcId="{1E31B8D8-A754-254B-AE2C-C86F30F30628}" destId="{B60ACB99-99B1-8A4A-9293-87664D132CC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A3079C-3938-A44A-A5E9-2B88E874C875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F65CA3-9771-EE46-85AB-BBF7F84F1FF4}">
      <dgm:prSet/>
      <dgm:spPr/>
      <dgm:t>
        <a:bodyPr/>
        <a:lstStyle/>
        <a:p>
          <a:pPr rtl="0"/>
          <a:r>
            <a:rPr lang="hi-IN" dirty="0" smtClean="0"/>
            <a:t>बैंक द्वारा खाता खोलते समय ग्राहक की पहचान और पता संबंधी सूचना  प्राप्‍त करने की केवायसी एक प्रक्रिया है </a:t>
          </a:r>
          <a:r>
            <a:rPr lang="en-US" dirty="0" smtClean="0"/>
            <a:t> </a:t>
          </a:r>
          <a:endParaRPr lang="en-US" dirty="0"/>
        </a:p>
      </dgm:t>
    </dgm:pt>
    <dgm:pt modelId="{2219BF0A-B4AA-4B4F-B160-DBE6F0B26EF5}" type="parTrans" cxnId="{23B72F6E-EB20-FD44-AC41-F6BB7A5C711F}">
      <dgm:prSet/>
      <dgm:spPr/>
      <dgm:t>
        <a:bodyPr/>
        <a:lstStyle/>
        <a:p>
          <a:endParaRPr lang="en-US"/>
        </a:p>
      </dgm:t>
    </dgm:pt>
    <dgm:pt modelId="{1E40352B-8745-3C4F-8634-680829A836BF}" type="sibTrans" cxnId="{23B72F6E-EB20-FD44-AC41-F6BB7A5C711F}">
      <dgm:prSet/>
      <dgm:spPr/>
      <dgm:t>
        <a:bodyPr/>
        <a:lstStyle/>
        <a:p>
          <a:endParaRPr lang="en-US"/>
        </a:p>
      </dgm:t>
    </dgm:pt>
    <dgm:pt modelId="{5DB91935-8174-8747-9DD2-AA944D1D31F6}">
      <dgm:prSet/>
      <dgm:spPr/>
      <dgm:t>
        <a:bodyPr/>
        <a:lstStyle/>
        <a:p>
          <a:pPr rtl="0"/>
          <a:r>
            <a:rPr lang="hi-IN" dirty="0" smtClean="0"/>
            <a:t>आधिकारिक रूप मे मान्‍य केवायसी दस्‍तावेज हैं  – ए) पासपोर्ट बी) ड्राईविंग लाईसेंस सी) मतदाता पहचान पत्र द. पेन कार्ड  ई. आधार कार्ड एफ. मनरेगा कार्ड   </a:t>
          </a:r>
          <a:r>
            <a:rPr lang="en-US" dirty="0" smtClean="0"/>
            <a:t> </a:t>
          </a:r>
          <a:endParaRPr lang="en-US" dirty="0"/>
        </a:p>
      </dgm:t>
    </dgm:pt>
    <dgm:pt modelId="{494E6DEA-4677-4A40-AD99-CE879577D61E}" type="parTrans" cxnId="{A1E8C161-7291-254B-90A8-0E59DE549AEC}">
      <dgm:prSet/>
      <dgm:spPr/>
      <dgm:t>
        <a:bodyPr/>
        <a:lstStyle/>
        <a:p>
          <a:endParaRPr lang="en-US"/>
        </a:p>
      </dgm:t>
    </dgm:pt>
    <dgm:pt modelId="{1580C2A1-DB41-C447-8227-FF16A01EE4BE}" type="sibTrans" cxnId="{A1E8C161-7291-254B-90A8-0E59DE549AEC}">
      <dgm:prSet/>
      <dgm:spPr/>
      <dgm:t>
        <a:bodyPr/>
        <a:lstStyle/>
        <a:p>
          <a:endParaRPr lang="en-US"/>
        </a:p>
      </dgm:t>
    </dgm:pt>
    <dgm:pt modelId="{495B987D-FEBC-FE46-8ECC-DB91BE0731C1}">
      <dgm:prSet/>
      <dgm:spPr/>
      <dgm:t>
        <a:bodyPr/>
        <a:lstStyle/>
        <a:p>
          <a:pPr rtl="0"/>
          <a:r>
            <a:rPr lang="hi-IN" dirty="0" smtClean="0"/>
            <a:t>अगर इन दस्‍तावेजों मे पते का विवरण है तो यह पते के साक्ष्‍य के रूप मे भी स्‍वीकार किये जा सकते है. </a:t>
          </a:r>
          <a:r>
            <a:rPr lang="en-US" dirty="0" smtClean="0"/>
            <a:t> </a:t>
          </a:r>
          <a:endParaRPr lang="en-US" dirty="0"/>
        </a:p>
      </dgm:t>
    </dgm:pt>
    <dgm:pt modelId="{6098730B-AB2B-1644-A0B3-2BD436B0FA66}" type="parTrans" cxnId="{D980B2DD-A5E0-374B-9A80-8C6F7B1675E3}">
      <dgm:prSet/>
      <dgm:spPr/>
      <dgm:t>
        <a:bodyPr/>
        <a:lstStyle/>
        <a:p>
          <a:endParaRPr lang="en-US"/>
        </a:p>
      </dgm:t>
    </dgm:pt>
    <dgm:pt modelId="{7DA169A5-09FA-F444-8341-B1BC5C59B266}" type="sibTrans" cxnId="{D980B2DD-A5E0-374B-9A80-8C6F7B1675E3}">
      <dgm:prSet/>
      <dgm:spPr/>
      <dgm:t>
        <a:bodyPr/>
        <a:lstStyle/>
        <a:p>
          <a:endParaRPr lang="en-US"/>
        </a:p>
      </dgm:t>
    </dgm:pt>
    <dgm:pt modelId="{FE41DAEE-2FF1-E64F-AB7A-E0FBE2162A23}">
      <dgm:prSet/>
      <dgm:spPr>
        <a:solidFill>
          <a:srgbClr val="FF2600"/>
        </a:solidFill>
      </dgm:spPr>
      <dgm:t>
        <a:bodyPr/>
        <a:lstStyle/>
        <a:p>
          <a:pPr rtl="0"/>
          <a:r>
            <a:rPr lang="en-US" dirty="0" smtClean="0"/>
            <a:t>1</a:t>
          </a:r>
          <a:endParaRPr lang="en-US" dirty="0"/>
        </a:p>
      </dgm:t>
    </dgm:pt>
    <dgm:pt modelId="{AD123811-B8AC-BC49-B744-50B79B1ED046}" type="parTrans" cxnId="{111D1C56-82E9-E548-A2C5-E7F0D3A73775}">
      <dgm:prSet/>
      <dgm:spPr/>
      <dgm:t>
        <a:bodyPr/>
        <a:lstStyle/>
        <a:p>
          <a:endParaRPr lang="en-US"/>
        </a:p>
      </dgm:t>
    </dgm:pt>
    <dgm:pt modelId="{FF100F8A-D678-FE4D-A631-4220E2698C06}" type="sibTrans" cxnId="{111D1C56-82E9-E548-A2C5-E7F0D3A73775}">
      <dgm:prSet/>
      <dgm:spPr/>
      <dgm:t>
        <a:bodyPr/>
        <a:lstStyle/>
        <a:p>
          <a:endParaRPr lang="en-US"/>
        </a:p>
      </dgm:t>
    </dgm:pt>
    <dgm:pt modelId="{57445648-C32A-7F45-962B-3DDDA37CBAB2}">
      <dgm:prSet/>
      <dgm:spPr>
        <a:solidFill>
          <a:srgbClr val="0000FF"/>
        </a:solidFill>
      </dgm:spPr>
      <dgm:t>
        <a:bodyPr/>
        <a:lstStyle/>
        <a:p>
          <a:pPr rtl="0"/>
          <a:r>
            <a:rPr lang="en-US" dirty="0" smtClean="0"/>
            <a:t>2</a:t>
          </a:r>
          <a:endParaRPr lang="en-US" dirty="0"/>
        </a:p>
      </dgm:t>
    </dgm:pt>
    <dgm:pt modelId="{C2E5B230-AE7E-6B42-B223-4C06FC115644}" type="parTrans" cxnId="{3CE35E25-7ED2-BC4F-A153-FEA12808EF8C}">
      <dgm:prSet/>
      <dgm:spPr/>
      <dgm:t>
        <a:bodyPr/>
        <a:lstStyle/>
        <a:p>
          <a:endParaRPr lang="en-US"/>
        </a:p>
      </dgm:t>
    </dgm:pt>
    <dgm:pt modelId="{E097BA50-46D9-D84A-A37A-E924D08DB442}" type="sibTrans" cxnId="{3CE35E25-7ED2-BC4F-A153-FEA12808EF8C}">
      <dgm:prSet/>
      <dgm:spPr/>
      <dgm:t>
        <a:bodyPr/>
        <a:lstStyle/>
        <a:p>
          <a:endParaRPr lang="en-US"/>
        </a:p>
      </dgm:t>
    </dgm:pt>
    <dgm:pt modelId="{754EC69D-8190-7242-97B4-F27F7D589F7E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pPr rtl="0"/>
          <a:r>
            <a:rPr lang="en-US" dirty="0" smtClean="0"/>
            <a:t>3</a:t>
          </a:r>
          <a:endParaRPr lang="en-US" dirty="0"/>
        </a:p>
      </dgm:t>
    </dgm:pt>
    <dgm:pt modelId="{34A8E5F6-5C8F-DA46-8F27-0FE1AAE1011F}" type="parTrans" cxnId="{BA79109B-5B84-6346-A235-955BAEC3C903}">
      <dgm:prSet/>
      <dgm:spPr/>
      <dgm:t>
        <a:bodyPr/>
        <a:lstStyle/>
        <a:p>
          <a:endParaRPr lang="en-US"/>
        </a:p>
      </dgm:t>
    </dgm:pt>
    <dgm:pt modelId="{2CDF3D35-C348-BE46-BCBE-2953C2A64F0F}" type="sibTrans" cxnId="{BA79109B-5B84-6346-A235-955BAEC3C903}">
      <dgm:prSet/>
      <dgm:spPr/>
      <dgm:t>
        <a:bodyPr/>
        <a:lstStyle/>
        <a:p>
          <a:endParaRPr lang="en-US"/>
        </a:p>
      </dgm:t>
    </dgm:pt>
    <dgm:pt modelId="{39314CC0-6378-DF4E-9894-E43583137673}" type="pres">
      <dgm:prSet presAssocID="{D6A3079C-3938-A44A-A5E9-2B88E874C87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45793D-009C-5C4C-AFC2-56CF6130853B}" type="pres">
      <dgm:prSet presAssocID="{FE41DAEE-2FF1-E64F-AB7A-E0FBE2162A23}" presName="composite" presStyleCnt="0"/>
      <dgm:spPr/>
    </dgm:pt>
    <dgm:pt modelId="{20282175-C0E7-AF4B-8380-06BB21F582F7}" type="pres">
      <dgm:prSet presAssocID="{FE41DAEE-2FF1-E64F-AB7A-E0FBE2162A2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14F234-2B81-914A-A2EB-E191D9F51E89}" type="pres">
      <dgm:prSet presAssocID="{FE41DAEE-2FF1-E64F-AB7A-E0FBE2162A2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BBBE25-D18D-A647-99A4-3314BEFAE1BC}" type="pres">
      <dgm:prSet presAssocID="{FF100F8A-D678-FE4D-A631-4220E2698C06}" presName="sp" presStyleCnt="0"/>
      <dgm:spPr/>
    </dgm:pt>
    <dgm:pt modelId="{608E07C1-C02B-FE45-A2E8-C3C9519A74A9}" type="pres">
      <dgm:prSet presAssocID="{57445648-C32A-7F45-962B-3DDDA37CBAB2}" presName="composite" presStyleCnt="0"/>
      <dgm:spPr/>
    </dgm:pt>
    <dgm:pt modelId="{6A73E090-6D01-7246-8D29-6B46FFC43A88}" type="pres">
      <dgm:prSet presAssocID="{57445648-C32A-7F45-962B-3DDDA37CBAB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52DD2C-2578-8643-9650-852727928216}" type="pres">
      <dgm:prSet presAssocID="{57445648-C32A-7F45-962B-3DDDA37CBAB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0E3533-D5AB-A741-814D-C89580667DFE}" type="pres">
      <dgm:prSet presAssocID="{E097BA50-46D9-D84A-A37A-E924D08DB442}" presName="sp" presStyleCnt="0"/>
      <dgm:spPr/>
    </dgm:pt>
    <dgm:pt modelId="{181A64DE-E64B-894D-88F0-E6A3F816B43D}" type="pres">
      <dgm:prSet presAssocID="{754EC69D-8190-7242-97B4-F27F7D589F7E}" presName="composite" presStyleCnt="0"/>
      <dgm:spPr/>
    </dgm:pt>
    <dgm:pt modelId="{F537B76B-DC28-BF4F-8157-960B4F4950B4}" type="pres">
      <dgm:prSet presAssocID="{754EC69D-8190-7242-97B4-F27F7D589F7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B99B3D-BB83-674C-A4A1-652064A6D596}" type="pres">
      <dgm:prSet presAssocID="{754EC69D-8190-7242-97B4-F27F7D589F7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FE80C4-CB1F-8B4C-B35F-BE712519C98E}" type="presOf" srcId="{FE41DAEE-2FF1-E64F-AB7A-E0FBE2162A23}" destId="{20282175-C0E7-AF4B-8380-06BB21F582F7}" srcOrd="0" destOrd="0" presId="urn:microsoft.com/office/officeart/2005/8/layout/chevron2"/>
    <dgm:cxn modelId="{05E6A843-2EA8-DF4D-B1CE-D072F1036A79}" type="presOf" srcId="{0BF65CA3-9771-EE46-85AB-BBF7F84F1FF4}" destId="{5C14F234-2B81-914A-A2EB-E191D9F51E89}" srcOrd="0" destOrd="0" presId="urn:microsoft.com/office/officeart/2005/8/layout/chevron2"/>
    <dgm:cxn modelId="{111D1C56-82E9-E548-A2C5-E7F0D3A73775}" srcId="{D6A3079C-3938-A44A-A5E9-2B88E874C875}" destId="{FE41DAEE-2FF1-E64F-AB7A-E0FBE2162A23}" srcOrd="0" destOrd="0" parTransId="{AD123811-B8AC-BC49-B744-50B79B1ED046}" sibTransId="{FF100F8A-D678-FE4D-A631-4220E2698C06}"/>
    <dgm:cxn modelId="{335B8F01-DBB4-BF42-B661-5903CA973314}" type="presOf" srcId="{D6A3079C-3938-A44A-A5E9-2B88E874C875}" destId="{39314CC0-6378-DF4E-9894-E43583137673}" srcOrd="0" destOrd="0" presId="urn:microsoft.com/office/officeart/2005/8/layout/chevron2"/>
    <dgm:cxn modelId="{D980B2DD-A5E0-374B-9A80-8C6F7B1675E3}" srcId="{754EC69D-8190-7242-97B4-F27F7D589F7E}" destId="{495B987D-FEBC-FE46-8ECC-DB91BE0731C1}" srcOrd="0" destOrd="0" parTransId="{6098730B-AB2B-1644-A0B3-2BD436B0FA66}" sibTransId="{7DA169A5-09FA-F444-8341-B1BC5C59B266}"/>
    <dgm:cxn modelId="{3CE35E25-7ED2-BC4F-A153-FEA12808EF8C}" srcId="{D6A3079C-3938-A44A-A5E9-2B88E874C875}" destId="{57445648-C32A-7F45-962B-3DDDA37CBAB2}" srcOrd="1" destOrd="0" parTransId="{C2E5B230-AE7E-6B42-B223-4C06FC115644}" sibTransId="{E097BA50-46D9-D84A-A37A-E924D08DB442}"/>
    <dgm:cxn modelId="{BA79109B-5B84-6346-A235-955BAEC3C903}" srcId="{D6A3079C-3938-A44A-A5E9-2B88E874C875}" destId="{754EC69D-8190-7242-97B4-F27F7D589F7E}" srcOrd="2" destOrd="0" parTransId="{34A8E5F6-5C8F-DA46-8F27-0FE1AAE1011F}" sibTransId="{2CDF3D35-C348-BE46-BCBE-2953C2A64F0F}"/>
    <dgm:cxn modelId="{20DE9017-F391-094B-9B51-DCFD7F90C482}" type="presOf" srcId="{5DB91935-8174-8747-9DD2-AA944D1D31F6}" destId="{CE52DD2C-2578-8643-9650-852727928216}" srcOrd="0" destOrd="0" presId="urn:microsoft.com/office/officeart/2005/8/layout/chevron2"/>
    <dgm:cxn modelId="{0B725A33-8662-2B47-96F1-5455470CEB2D}" type="presOf" srcId="{57445648-C32A-7F45-962B-3DDDA37CBAB2}" destId="{6A73E090-6D01-7246-8D29-6B46FFC43A88}" srcOrd="0" destOrd="0" presId="urn:microsoft.com/office/officeart/2005/8/layout/chevron2"/>
    <dgm:cxn modelId="{AB8525A1-29EB-DB46-B1E8-2643ADFE4E9A}" type="presOf" srcId="{495B987D-FEBC-FE46-8ECC-DB91BE0731C1}" destId="{36B99B3D-BB83-674C-A4A1-652064A6D596}" srcOrd="0" destOrd="0" presId="urn:microsoft.com/office/officeart/2005/8/layout/chevron2"/>
    <dgm:cxn modelId="{780D8632-F871-7C44-9EEA-B284ECC1622C}" type="presOf" srcId="{754EC69D-8190-7242-97B4-F27F7D589F7E}" destId="{F537B76B-DC28-BF4F-8157-960B4F4950B4}" srcOrd="0" destOrd="0" presId="urn:microsoft.com/office/officeart/2005/8/layout/chevron2"/>
    <dgm:cxn modelId="{23B72F6E-EB20-FD44-AC41-F6BB7A5C711F}" srcId="{FE41DAEE-2FF1-E64F-AB7A-E0FBE2162A23}" destId="{0BF65CA3-9771-EE46-85AB-BBF7F84F1FF4}" srcOrd="0" destOrd="0" parTransId="{2219BF0A-B4AA-4B4F-B160-DBE6F0B26EF5}" sibTransId="{1E40352B-8745-3C4F-8634-680829A836BF}"/>
    <dgm:cxn modelId="{A1E8C161-7291-254B-90A8-0E59DE549AEC}" srcId="{57445648-C32A-7F45-962B-3DDDA37CBAB2}" destId="{5DB91935-8174-8747-9DD2-AA944D1D31F6}" srcOrd="0" destOrd="0" parTransId="{494E6DEA-4677-4A40-AD99-CE879577D61E}" sibTransId="{1580C2A1-DB41-C447-8227-FF16A01EE4BE}"/>
    <dgm:cxn modelId="{F8285DF9-F604-DD48-B53C-DC46471735CC}" type="presParOf" srcId="{39314CC0-6378-DF4E-9894-E43583137673}" destId="{F645793D-009C-5C4C-AFC2-56CF6130853B}" srcOrd="0" destOrd="0" presId="urn:microsoft.com/office/officeart/2005/8/layout/chevron2"/>
    <dgm:cxn modelId="{58A6DA16-02DF-3D48-BF20-C29BF7F8EEE6}" type="presParOf" srcId="{F645793D-009C-5C4C-AFC2-56CF6130853B}" destId="{20282175-C0E7-AF4B-8380-06BB21F582F7}" srcOrd="0" destOrd="0" presId="urn:microsoft.com/office/officeart/2005/8/layout/chevron2"/>
    <dgm:cxn modelId="{3BE7CDEB-0B42-A44A-9F30-44E51F8E008D}" type="presParOf" srcId="{F645793D-009C-5C4C-AFC2-56CF6130853B}" destId="{5C14F234-2B81-914A-A2EB-E191D9F51E89}" srcOrd="1" destOrd="0" presId="urn:microsoft.com/office/officeart/2005/8/layout/chevron2"/>
    <dgm:cxn modelId="{7995D4D3-A79D-BD45-9084-11D750DB9FFF}" type="presParOf" srcId="{39314CC0-6378-DF4E-9894-E43583137673}" destId="{EBBBBE25-D18D-A647-99A4-3314BEFAE1BC}" srcOrd="1" destOrd="0" presId="urn:microsoft.com/office/officeart/2005/8/layout/chevron2"/>
    <dgm:cxn modelId="{593ADDD5-5A3D-E74A-BEAA-905EE9E950A4}" type="presParOf" srcId="{39314CC0-6378-DF4E-9894-E43583137673}" destId="{608E07C1-C02B-FE45-A2E8-C3C9519A74A9}" srcOrd="2" destOrd="0" presId="urn:microsoft.com/office/officeart/2005/8/layout/chevron2"/>
    <dgm:cxn modelId="{6DCD1316-D428-C34A-83F8-F7928030E5DC}" type="presParOf" srcId="{608E07C1-C02B-FE45-A2E8-C3C9519A74A9}" destId="{6A73E090-6D01-7246-8D29-6B46FFC43A88}" srcOrd="0" destOrd="0" presId="urn:microsoft.com/office/officeart/2005/8/layout/chevron2"/>
    <dgm:cxn modelId="{CA89CB70-93BB-BC46-83C5-BAF3C26D3BC9}" type="presParOf" srcId="{608E07C1-C02B-FE45-A2E8-C3C9519A74A9}" destId="{CE52DD2C-2578-8643-9650-852727928216}" srcOrd="1" destOrd="0" presId="urn:microsoft.com/office/officeart/2005/8/layout/chevron2"/>
    <dgm:cxn modelId="{2A93ED17-0EFE-C744-AF08-9FB7EA31FA1B}" type="presParOf" srcId="{39314CC0-6378-DF4E-9894-E43583137673}" destId="{AE0E3533-D5AB-A741-814D-C89580667DFE}" srcOrd="3" destOrd="0" presId="urn:microsoft.com/office/officeart/2005/8/layout/chevron2"/>
    <dgm:cxn modelId="{41EA1690-9001-6C44-B025-72EFEAC515B4}" type="presParOf" srcId="{39314CC0-6378-DF4E-9894-E43583137673}" destId="{181A64DE-E64B-894D-88F0-E6A3F816B43D}" srcOrd="4" destOrd="0" presId="urn:microsoft.com/office/officeart/2005/8/layout/chevron2"/>
    <dgm:cxn modelId="{063FCA6C-6386-974D-89D9-7B927A010765}" type="presParOf" srcId="{181A64DE-E64B-894D-88F0-E6A3F816B43D}" destId="{F537B76B-DC28-BF4F-8157-960B4F4950B4}" srcOrd="0" destOrd="0" presId="urn:microsoft.com/office/officeart/2005/8/layout/chevron2"/>
    <dgm:cxn modelId="{0273B43E-B8F1-284A-8F70-B76B90C4EC5C}" type="presParOf" srcId="{181A64DE-E64B-894D-88F0-E6A3F816B43D}" destId="{36B99B3D-BB83-674C-A4A1-652064A6D59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CE8C-8A0D-814E-BCE9-C66607F9F107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6C0F-9059-C348-937A-B4A9FB55A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70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CE8C-8A0D-814E-BCE9-C66607F9F107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6C0F-9059-C348-937A-B4A9FB55A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57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CE8C-8A0D-814E-BCE9-C66607F9F107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6C0F-9059-C348-937A-B4A9FB55A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2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CE8C-8A0D-814E-BCE9-C66607F9F107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6C0F-9059-C348-937A-B4A9FB55A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2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CE8C-8A0D-814E-BCE9-C66607F9F107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6C0F-9059-C348-937A-B4A9FB55A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7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CE8C-8A0D-814E-BCE9-C66607F9F107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6C0F-9059-C348-937A-B4A9FB55A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44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CE8C-8A0D-814E-BCE9-C66607F9F107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6C0F-9059-C348-937A-B4A9FB55A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6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CE8C-8A0D-814E-BCE9-C66607F9F107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6C0F-9059-C348-937A-B4A9FB55A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28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CE8C-8A0D-814E-BCE9-C66607F9F107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6C0F-9059-C348-937A-B4A9FB55A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86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CE8C-8A0D-814E-BCE9-C66607F9F107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6C0F-9059-C348-937A-B4A9FB55A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45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CE8C-8A0D-814E-BCE9-C66607F9F107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6C0F-9059-C348-937A-B4A9FB55A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05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2CE8C-8A0D-814E-BCE9-C66607F9F107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36C0F-9059-C348-937A-B4A9FB55A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3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3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2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2238" y="340516"/>
            <a:ext cx="62792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i-IN" sz="4000" dirty="0">
                <a:solidFill>
                  <a:schemeClr val="bg1"/>
                </a:solidFill>
                <a:latin typeface="Chalkduster"/>
                <a:cs typeface="Chalkduster"/>
              </a:rPr>
              <a:t> </a:t>
            </a:r>
            <a:r>
              <a:rPr lang="hi-IN" sz="4000" dirty="0" smtClean="0">
                <a:solidFill>
                  <a:schemeClr val="bg1"/>
                </a:solidFill>
                <a:latin typeface="Chalkduster"/>
                <a:cs typeface="Chalkduster"/>
              </a:rPr>
              <a:t>  वित्तीय </a:t>
            </a:r>
            <a:r>
              <a:rPr lang="hi-IN" sz="4000" dirty="0" smtClean="0">
                <a:solidFill>
                  <a:schemeClr val="bg1"/>
                </a:solidFill>
                <a:latin typeface="Chalkduster"/>
                <a:cs typeface="Chalkduster"/>
              </a:rPr>
              <a:t>सारता </a:t>
            </a:r>
            <a:r>
              <a:rPr lang="hi-IN" sz="4000" dirty="0">
                <a:solidFill>
                  <a:schemeClr val="bg1"/>
                </a:solidFill>
                <a:latin typeface="Chalkduster"/>
                <a:cs typeface="Chalkduster"/>
              </a:rPr>
              <a:t>परियोजना   </a:t>
            </a:r>
            <a:r>
              <a:rPr lang="en-US" sz="4000" dirty="0">
                <a:solidFill>
                  <a:schemeClr val="bg1"/>
                </a:solidFill>
                <a:latin typeface="Chalkduster"/>
                <a:cs typeface="Chalkduster"/>
              </a:rPr>
              <a:t> 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Chalkduster"/>
              <a:cs typeface="Chalkduster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88"/>
            <a:ext cx="6858000" cy="969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11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24233"/>
            <a:ext cx="4667988" cy="5715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hi-IN" b="1" dirty="0">
                <a:solidFill>
                  <a:srgbClr val="FFFFFF"/>
                </a:solidFill>
              </a:rPr>
              <a:t>बचत </a:t>
            </a:r>
            <a:r>
              <a:rPr lang="hi-IN" b="1" dirty="0" smtClean="0">
                <a:solidFill>
                  <a:srgbClr val="FFFFFF"/>
                </a:solidFill>
              </a:rPr>
              <a:t>की क्‍यो </a:t>
            </a:r>
            <a:r>
              <a:rPr lang="hi-IN" b="1" dirty="0">
                <a:solidFill>
                  <a:srgbClr val="FFFFFF"/>
                </a:solidFill>
              </a:rPr>
              <a:t>आवश्‍यकता है </a:t>
            </a:r>
            <a:r>
              <a:rPr lang="en-US" b="1" dirty="0">
                <a:solidFill>
                  <a:srgbClr val="FFFFFF"/>
                </a:solidFill>
              </a:rPr>
              <a:t>?</a:t>
            </a:r>
            <a:endParaRPr lang="en-IN" dirty="0">
              <a:solidFill>
                <a:srgbClr val="FFFFFF"/>
              </a:solidFill>
            </a:endParaRPr>
          </a:p>
        </p:txBody>
      </p:sp>
      <p:sp>
        <p:nvSpPr>
          <p:cNvPr id="5" name="Snip Same Side Corner Rectangle 4"/>
          <p:cNvSpPr/>
          <p:nvPr/>
        </p:nvSpPr>
        <p:spPr>
          <a:xfrm rot="10800000">
            <a:off x="5635216" y="-1"/>
            <a:ext cx="964627" cy="1095733"/>
          </a:xfrm>
          <a:prstGeom prst="snip2SameRect">
            <a:avLst/>
          </a:prstGeom>
          <a:solidFill>
            <a:srgbClr val="57FF18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4474" y="522882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IN" sz="2800" dirty="0">
              <a:solidFill>
                <a:srgbClr val="FFFFFF"/>
              </a:solidFill>
            </a:endParaRPr>
          </a:p>
        </p:txBody>
      </p:sp>
      <p:pic>
        <p:nvPicPr>
          <p:cNvPr id="9" name="Picture 8" descr="free-60-icons-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7" y="1462986"/>
            <a:ext cx="719813" cy="7198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58652" y="1316904"/>
            <a:ext cx="25991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dirty="0" smtClean="0"/>
              <a:t>आकस्मिक खर्चो जैसे बीमारी, दुर्धटना, </a:t>
            </a:r>
            <a:r>
              <a:rPr lang="hi-IN" smtClean="0"/>
              <a:t>मृत्‍यु आपदा </a:t>
            </a:r>
            <a:r>
              <a:rPr lang="hi-IN" dirty="0" smtClean="0"/>
              <a:t>के समय के खर्चो के लिये  </a:t>
            </a:r>
            <a:endParaRPr lang="en-IN" dirty="0"/>
          </a:p>
        </p:txBody>
      </p:sp>
      <p:pic>
        <p:nvPicPr>
          <p:cNvPr id="11" name="Picture 10" descr="free-60-icons-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030" y="1495482"/>
            <a:ext cx="719813" cy="719813"/>
          </a:xfrm>
          <a:prstGeom prst="rect">
            <a:avLst/>
          </a:prstGeom>
        </p:spPr>
      </p:pic>
      <p:pic>
        <p:nvPicPr>
          <p:cNvPr id="12" name="Picture 11" descr="free-60-icons-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767" y="1423302"/>
            <a:ext cx="832885" cy="83288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66329" y="2430451"/>
            <a:ext cx="26854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dirty="0" smtClean="0"/>
              <a:t>बडे खर्चो</a:t>
            </a:r>
            <a:r>
              <a:rPr lang="hi-IN" dirty="0"/>
              <a:t>ं</a:t>
            </a:r>
            <a:r>
              <a:rPr lang="hi-IN" dirty="0" smtClean="0"/>
              <a:t> जैसे अपना स्‍वयं का मकान खरीदने, उच्‍च शिक्षा के खर्चो को पूरा करने के लिये  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16" name="Rectangle 15"/>
          <p:cNvSpPr/>
          <p:nvPr/>
        </p:nvSpPr>
        <p:spPr>
          <a:xfrm>
            <a:off x="4258652" y="2395081"/>
            <a:ext cx="25991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dirty="0" smtClean="0"/>
              <a:t>वृद्धावस्‍था अथवा जब हम कमाने मे असमर्थ हो जाये, के खर्चो को पूरा करने के लिये</a:t>
            </a:r>
            <a:endParaRPr lang="en-IN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874" y="2430452"/>
            <a:ext cx="1197220" cy="910928"/>
          </a:xfrm>
          <a:prstGeom prst="rect">
            <a:avLst/>
          </a:prstGeom>
        </p:spPr>
      </p:pic>
      <p:pic>
        <p:nvPicPr>
          <p:cNvPr id="18" name="Picture 17" descr="free-60-icons-5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7" y="2572094"/>
            <a:ext cx="719813" cy="719813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-61461" y="3667282"/>
            <a:ext cx="4667988" cy="5715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hi-IN" b="1" dirty="0">
                <a:solidFill>
                  <a:srgbClr val="FFFFFF"/>
                </a:solidFill>
              </a:rPr>
              <a:t>बैंक मे क्‍यो बचत की जाये </a:t>
            </a:r>
            <a:r>
              <a:rPr lang="en-US" b="1" dirty="0">
                <a:solidFill>
                  <a:srgbClr val="FFFFFF"/>
                </a:solidFill>
              </a:rPr>
              <a:t>?</a:t>
            </a:r>
            <a:endParaRPr lang="en-IN" dirty="0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33013" y="3665931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IN" sz="2800" dirty="0">
              <a:solidFill>
                <a:srgbClr val="FFFFFF"/>
              </a:solidFill>
            </a:endParaRPr>
          </a:p>
        </p:txBody>
      </p:sp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4166533155"/>
              </p:ext>
            </p:extLst>
          </p:nvPr>
        </p:nvGraphicFramePr>
        <p:xfrm>
          <a:off x="-27697" y="4238782"/>
          <a:ext cx="6885486" cy="5667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Rectangle 6"/>
          <p:cNvSpPr/>
          <p:nvPr/>
        </p:nvSpPr>
        <p:spPr>
          <a:xfrm>
            <a:off x="146517" y="1495481"/>
            <a:ext cx="34052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dirty="0"/>
              <a:t>किसी </a:t>
            </a:r>
            <a:r>
              <a:rPr lang="hi-IN" dirty="0" smtClean="0"/>
              <a:t>वस्‍तु </a:t>
            </a:r>
            <a:r>
              <a:rPr lang="hi-IN" dirty="0"/>
              <a:t>को खरीदना जिसे हम अपनी नियमित आय से नही खरीद सकते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8247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57716089"/>
              </p:ext>
            </p:extLst>
          </p:nvPr>
        </p:nvGraphicFramePr>
        <p:xfrm>
          <a:off x="230670" y="1115879"/>
          <a:ext cx="6428910" cy="230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478129" y="257729"/>
            <a:ext cx="4912921" cy="5715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8128" y="281869"/>
            <a:ext cx="503556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600" b="1" dirty="0" smtClean="0">
                <a:solidFill>
                  <a:srgbClr val="FFFFFF"/>
                </a:solidFill>
              </a:rPr>
              <a:t>अपने ग्राहक को जानिये</a:t>
            </a:r>
            <a:r>
              <a:rPr lang="en-US" sz="2600" b="1" dirty="0" smtClean="0">
                <a:solidFill>
                  <a:srgbClr val="FFFFFF"/>
                </a:solidFill>
              </a:rPr>
              <a:t> (</a:t>
            </a:r>
            <a:r>
              <a:rPr lang="hi-IN" sz="2600" b="1" dirty="0" smtClean="0">
                <a:solidFill>
                  <a:srgbClr val="FFFFFF"/>
                </a:solidFill>
              </a:rPr>
              <a:t>केवायसी</a:t>
            </a:r>
            <a:r>
              <a:rPr lang="en-US" sz="2600" b="1" dirty="0" smtClean="0">
                <a:solidFill>
                  <a:srgbClr val="FFFFFF"/>
                </a:solidFill>
              </a:rPr>
              <a:t>)</a:t>
            </a:r>
            <a:endParaRPr lang="en-IN" sz="26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6184" y="7848109"/>
            <a:ext cx="6872483" cy="10771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7190" y="7820458"/>
            <a:ext cx="62124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000" b="1" dirty="0" smtClean="0"/>
              <a:t>कोई भी आधिकारिक दस्‍तावेज न होने की स्थिति मे</a:t>
            </a:r>
            <a:r>
              <a:rPr lang="en-US" sz="2000" b="1" dirty="0" smtClean="0"/>
              <a:t> - </a:t>
            </a:r>
            <a:endParaRPr lang="en-US" sz="1400" b="1" dirty="0"/>
          </a:p>
          <a:p>
            <a:r>
              <a:rPr lang="en-US" sz="1600" b="1" u="sng" dirty="0" smtClean="0"/>
              <a:t>“</a:t>
            </a:r>
            <a:r>
              <a:rPr lang="hi-IN" sz="1600" b="1" u="sng" dirty="0" smtClean="0"/>
              <a:t>लघु खाते </a:t>
            </a:r>
            <a:r>
              <a:rPr lang="en-US" sz="1600" b="1" u="sng" dirty="0" smtClean="0"/>
              <a:t>” </a:t>
            </a:r>
            <a:r>
              <a:rPr lang="en-US" sz="1600" dirty="0" smtClean="0"/>
              <a:t> </a:t>
            </a:r>
            <a:r>
              <a:rPr lang="hi-IN" sz="1600" dirty="0" smtClean="0"/>
              <a:t> नया फोटो प्रस्‍तुत कर एवं बैंक अधिकारियों के सामने हस्‍ताक्षर करके या अंगूठे का निशान लेकर कुछ शर्तों के साथ खोला जा सकता है. </a:t>
            </a:r>
            <a:r>
              <a:rPr lang="en-US" sz="1600" dirty="0" smtClean="0"/>
              <a:t>  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-9348" y="9201151"/>
            <a:ext cx="6867348" cy="70485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1600" dirty="0" smtClean="0"/>
              <a:t>नये केवायसी दस्‍तावेज वयस्‍क होने पर प्रस्‍तुत किया जाना है जैसे कि अवयस्‍क खातों मे </a:t>
            </a:r>
            <a:r>
              <a:rPr lang="en-US" sz="1600" dirty="0" smtClean="0"/>
              <a:t>18</a:t>
            </a:r>
            <a:r>
              <a:rPr lang="hi-IN" sz="1600" dirty="0" smtClean="0"/>
              <a:t> वर्ष  पूर्ण होने पर 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13" name="Picture 12" descr="Indian_Passport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87" y="3697115"/>
            <a:ext cx="763914" cy="1315531"/>
          </a:xfrm>
          <a:prstGeom prst="rect">
            <a:avLst/>
          </a:prstGeom>
        </p:spPr>
      </p:pic>
      <p:pic>
        <p:nvPicPr>
          <p:cNvPr id="14" name="Picture 13" descr="PAN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999" y="5580505"/>
            <a:ext cx="1696788" cy="1274950"/>
          </a:xfrm>
          <a:prstGeom prst="rect">
            <a:avLst/>
          </a:prstGeom>
        </p:spPr>
      </p:pic>
      <p:pic>
        <p:nvPicPr>
          <p:cNvPr id="16" name="Picture 15" descr="TIE-profile-placeholder_0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881" y="3466614"/>
            <a:ext cx="883288" cy="1536031"/>
          </a:xfrm>
          <a:prstGeom prst="rect">
            <a:avLst/>
          </a:prstGeom>
        </p:spPr>
      </p:pic>
      <p:pic>
        <p:nvPicPr>
          <p:cNvPr id="17" name="Picture 16" descr="Voter_ID_Card_Rachana1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625" y="5271695"/>
            <a:ext cx="1075900" cy="1775734"/>
          </a:xfrm>
          <a:prstGeom prst="rect">
            <a:avLst/>
          </a:prstGeom>
        </p:spPr>
      </p:pic>
      <p:pic>
        <p:nvPicPr>
          <p:cNvPr id="18" name="Picture 17" descr="generated-aadhar-card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21" y="5365707"/>
            <a:ext cx="1631523" cy="1775734"/>
          </a:xfrm>
          <a:prstGeom prst="rect">
            <a:avLst/>
          </a:prstGeom>
        </p:spPr>
      </p:pic>
      <p:pic>
        <p:nvPicPr>
          <p:cNvPr id="19" name="Picture 18" descr="MNREGA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944" y="3689449"/>
            <a:ext cx="1048649" cy="1369479"/>
          </a:xfrm>
          <a:prstGeom prst="rect">
            <a:avLst/>
          </a:prstGeom>
        </p:spPr>
      </p:pic>
      <p:pic>
        <p:nvPicPr>
          <p:cNvPr id="20" name="Picture 19" descr="Licens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944" y="3672324"/>
            <a:ext cx="1618533" cy="11747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1507" y="4969979"/>
            <a:ext cx="726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sz="1400" b="1" dirty="0" smtClean="0"/>
              <a:t>पासपोर्ट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057427" y="5012646"/>
            <a:ext cx="694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sz="1400" b="1" dirty="0" smtClean="0"/>
              <a:t>मनरेगा</a:t>
            </a:r>
            <a:endParaRPr lang="en-US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921847" y="4969979"/>
            <a:ext cx="1343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sz="1400" b="1" dirty="0" smtClean="0"/>
              <a:t>ड्राईविंग लाईसेंस</a:t>
            </a:r>
            <a:endParaRPr lang="en-US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772338" y="4904041"/>
            <a:ext cx="611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sz="1400" b="1" dirty="0" smtClean="0"/>
              <a:t>फोटो 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50597" y="7070726"/>
            <a:ext cx="1005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sz="1400" b="1" dirty="0" smtClean="0"/>
              <a:t>आधार कार्ड</a:t>
            </a:r>
            <a:endParaRPr lang="en-US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729119" y="7113393"/>
            <a:ext cx="78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sz="1400" b="1" dirty="0" smtClean="0"/>
              <a:t>पेन कार्ड</a:t>
            </a:r>
            <a:endParaRPr lang="en-US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172778" y="7113393"/>
            <a:ext cx="1638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sz="1400" b="1" dirty="0" smtClean="0"/>
              <a:t>मतदाता पहचान पत्र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22394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1461" y="274341"/>
            <a:ext cx="4667988" cy="5715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3013" y="272990"/>
            <a:ext cx="2651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800" b="1" dirty="0" smtClean="0">
                <a:solidFill>
                  <a:srgbClr val="FFFFFF"/>
                </a:solidFill>
              </a:rPr>
              <a:t>खातों के प्रकार </a:t>
            </a:r>
            <a:r>
              <a:rPr lang="en-US" sz="2800" b="1" dirty="0" smtClean="0">
                <a:solidFill>
                  <a:srgbClr val="FFFFFF"/>
                </a:solidFill>
              </a:rPr>
              <a:t>?</a:t>
            </a:r>
            <a:endParaRPr lang="en-IN" sz="2800" dirty="0">
              <a:solidFill>
                <a:srgbClr val="FFFF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5556" y="1065998"/>
            <a:ext cx="3140357" cy="2917555"/>
          </a:xfrm>
          <a:prstGeom prst="roundRect">
            <a:avLst/>
          </a:prstGeom>
          <a:solidFill>
            <a:srgbClr val="FF2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9709" y="1213564"/>
            <a:ext cx="298474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400" b="1" dirty="0" smtClean="0">
                <a:solidFill>
                  <a:srgbClr val="FFFF00"/>
                </a:solidFill>
              </a:rPr>
              <a:t>    बचत खाता </a:t>
            </a:r>
            <a:r>
              <a:rPr lang="en-US" sz="2400" b="1" dirty="0" smtClean="0">
                <a:solidFill>
                  <a:srgbClr val="FFFF00"/>
                </a:solidFill>
              </a:rPr>
              <a:t> </a:t>
            </a:r>
            <a:endParaRPr lang="en-IN" sz="2400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i-IN" sz="1600" dirty="0" smtClean="0">
                <a:solidFill>
                  <a:schemeClr val="bg1"/>
                </a:solidFill>
              </a:rPr>
              <a:t>खाते से पैसा निकालने और जमा करने मे लचीलापन. </a:t>
            </a:r>
            <a:endParaRPr lang="en-IN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i-IN" sz="1600" dirty="0" smtClean="0">
                <a:solidFill>
                  <a:schemeClr val="bg1"/>
                </a:solidFill>
              </a:rPr>
              <a:t>पास बुक, चैक बुक, एटीएम सह डेबिट कार्ड ग्राहकों को जारी किए जाते है.    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endParaRPr lang="en-IN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i-IN" sz="1600" dirty="0" smtClean="0">
                <a:solidFill>
                  <a:schemeClr val="bg1"/>
                </a:solidFill>
              </a:rPr>
              <a:t>जमा की गई राशि पर ब्‍याज प्राप्‍त होता है.</a:t>
            </a: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56761" y="1065998"/>
            <a:ext cx="3140357" cy="2917555"/>
          </a:xfrm>
          <a:prstGeom prst="round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50914" y="1213564"/>
            <a:ext cx="298474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i-IN" sz="2400" b="1" dirty="0" smtClean="0">
                <a:solidFill>
                  <a:srgbClr val="FFFF00"/>
                </a:solidFill>
              </a:rPr>
              <a:t>चालू खाता</a:t>
            </a:r>
            <a:r>
              <a:rPr lang="en-US" sz="2400" b="1" dirty="0">
                <a:solidFill>
                  <a:srgbClr val="FFFF00"/>
                </a:solidFill>
              </a:rPr>
              <a:t> </a:t>
            </a:r>
            <a:endParaRPr lang="en-IN" sz="2400" dirty="0">
              <a:solidFill>
                <a:srgbClr val="FFFF00"/>
              </a:solidFill>
            </a:endParaRPr>
          </a:p>
          <a:p>
            <a:pPr lvl="1"/>
            <a:endParaRPr lang="en-US" sz="1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i-IN" sz="1600" dirty="0" smtClean="0">
                <a:solidFill>
                  <a:srgbClr val="FFFFFF"/>
                </a:solidFill>
              </a:rPr>
              <a:t>चालू खाता फर्म/कंपनी  के नाम पर खोले जाते हैं.</a:t>
            </a:r>
            <a:endParaRPr lang="en-IN" sz="1600" dirty="0" smtClean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i-IN" sz="1600" dirty="0" smtClean="0">
                <a:solidFill>
                  <a:srgbClr val="FFFFFF"/>
                </a:solidFill>
              </a:rPr>
              <a:t>लेन देन की कोई सीमा नही.</a:t>
            </a:r>
            <a:r>
              <a:rPr lang="en-US" sz="1600" dirty="0" smtClean="0">
                <a:solidFill>
                  <a:srgbClr val="FFFFFF"/>
                </a:solidFill>
              </a:rPr>
              <a:t> </a:t>
            </a:r>
            <a:endParaRPr lang="en-IN" sz="1600" dirty="0" smtClean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i-IN" sz="1600" dirty="0" smtClean="0">
                <a:solidFill>
                  <a:srgbClr val="FFFFFF"/>
                </a:solidFill>
              </a:rPr>
              <a:t>इन खातो मे बैंक द्वारा कोई ब्‍याज नही दिया जाता.</a:t>
            </a:r>
            <a:endParaRPr lang="en-IN" sz="1600" dirty="0">
              <a:solidFill>
                <a:srgbClr val="FFFFFF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88666" y="4157756"/>
            <a:ext cx="3140357" cy="276701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2819" y="4225954"/>
            <a:ext cx="29847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i-IN" sz="2400" dirty="0" smtClean="0">
                <a:solidFill>
                  <a:schemeClr val="bg1"/>
                </a:solidFill>
              </a:rPr>
              <a:t>आवर्ती जमा खाता </a:t>
            </a:r>
            <a:r>
              <a:rPr lang="en-IN" sz="2400" dirty="0" smtClean="0">
                <a:solidFill>
                  <a:schemeClr val="bg1"/>
                </a:solidFill>
              </a:rPr>
              <a:t> </a:t>
            </a:r>
            <a:endParaRPr lang="en-US" sz="1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i-IN" sz="1600" dirty="0" smtClean="0">
                <a:solidFill>
                  <a:schemeClr val="bg1"/>
                </a:solidFill>
              </a:rPr>
              <a:t>किसी निश्चित अवधि के लिये आवधिक रूप से 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hi-IN" sz="1600" dirty="0" smtClean="0">
                <a:solidFill>
                  <a:schemeClr val="bg1"/>
                </a:solidFill>
              </a:rPr>
              <a:t>पैसा जमा करना.</a:t>
            </a:r>
            <a:endParaRPr lang="en-IN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i-IN" sz="1600" dirty="0" smtClean="0">
                <a:solidFill>
                  <a:schemeClr val="bg1"/>
                </a:solidFill>
              </a:rPr>
              <a:t>आवर्ती खातों मे दिया गया ब्‍याज बचत खातों से अधिक होता है.</a:t>
            </a:r>
            <a:endParaRPr lang="en-IN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i-IN" sz="1600" dirty="0" smtClean="0">
                <a:solidFill>
                  <a:schemeClr val="bg1"/>
                </a:solidFill>
              </a:rPr>
              <a:t>परिपक्‍वता अथवा परिपक्‍वता पूर्व खाता बंद करने पर निकासी की अनुमति.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59871" y="4157756"/>
            <a:ext cx="3140357" cy="2767019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4024" y="4305322"/>
            <a:ext cx="298474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i-IN" sz="2400" dirty="0" smtClean="0">
                <a:solidFill>
                  <a:schemeClr val="bg1"/>
                </a:solidFill>
              </a:rPr>
              <a:t>मीयादी/सावधि जमा खाता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i-IN" sz="1400" dirty="0" smtClean="0">
                <a:solidFill>
                  <a:schemeClr val="bg1"/>
                </a:solidFill>
              </a:rPr>
              <a:t>सावधि जमा </a:t>
            </a:r>
            <a:r>
              <a:rPr lang="en-US" sz="1400" dirty="0" smtClean="0">
                <a:solidFill>
                  <a:schemeClr val="bg1"/>
                </a:solidFill>
              </a:rPr>
              <a:t>7</a:t>
            </a:r>
            <a:r>
              <a:rPr lang="hi-IN" sz="1400" dirty="0" smtClean="0">
                <a:solidFill>
                  <a:schemeClr val="bg1"/>
                </a:solidFill>
              </a:rPr>
              <a:t> दिन से </a:t>
            </a:r>
            <a:r>
              <a:rPr lang="en-US" sz="1400" dirty="0" smtClean="0">
                <a:solidFill>
                  <a:schemeClr val="bg1"/>
                </a:solidFill>
              </a:rPr>
              <a:t>10 </a:t>
            </a:r>
            <a:r>
              <a:rPr lang="hi-IN" sz="1400" dirty="0" smtClean="0">
                <a:solidFill>
                  <a:schemeClr val="bg1"/>
                </a:solidFill>
              </a:rPr>
              <a:t>वर्ष  की निश्चित अवधि के लिये होता है</a:t>
            </a:r>
            <a:r>
              <a:rPr lang="en-US" sz="1400" dirty="0">
                <a:solidFill>
                  <a:schemeClr val="bg1"/>
                </a:solidFill>
              </a:rPr>
              <a:t>  </a:t>
            </a:r>
            <a:endParaRPr lang="en-IN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i-IN" sz="1400" dirty="0" smtClean="0">
                <a:solidFill>
                  <a:schemeClr val="bg1"/>
                </a:solidFill>
              </a:rPr>
              <a:t>बैंक, सावधि जमा पर उच्‍च ब्‍याज दर का भुगतान करती है</a:t>
            </a:r>
            <a:r>
              <a:rPr lang="en-US" sz="1400" dirty="0" smtClean="0">
                <a:solidFill>
                  <a:schemeClr val="bg1"/>
                </a:solidFill>
              </a:rPr>
              <a:t> . </a:t>
            </a:r>
            <a:endParaRPr lang="en-IN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i-IN" sz="1400" dirty="0" smtClean="0">
                <a:solidFill>
                  <a:schemeClr val="bg1"/>
                </a:solidFill>
              </a:rPr>
              <a:t>ब्‍याज की निकासी मासिक/तिमाही अंतराल या </a:t>
            </a:r>
            <a:r>
              <a:rPr lang="hi-IN" sz="1600" dirty="0" smtClean="0">
                <a:solidFill>
                  <a:schemeClr val="bg1"/>
                </a:solidFill>
              </a:rPr>
              <a:t>संचयी रूप मे की </a:t>
            </a:r>
            <a:r>
              <a:rPr lang="hi-IN" sz="1400" dirty="0" smtClean="0">
                <a:solidFill>
                  <a:schemeClr val="bg1"/>
                </a:solidFill>
              </a:rPr>
              <a:t>जा सकती है..</a:t>
            </a:r>
            <a:endParaRPr lang="en-IN" sz="1400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83621" y="7123189"/>
            <a:ext cx="3140357" cy="2525249"/>
          </a:xfrm>
          <a:prstGeom prst="roundRect">
            <a:avLst/>
          </a:prstGeom>
          <a:solidFill>
            <a:srgbClr val="4BAC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77774" y="7194639"/>
            <a:ext cx="298474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400" dirty="0" smtClean="0">
                <a:solidFill>
                  <a:srgbClr val="FFFFFF"/>
                </a:solidFill>
              </a:rPr>
              <a:t>लघु खाते </a:t>
            </a:r>
          </a:p>
          <a:p>
            <a:r>
              <a:rPr lang="en-US" sz="1600" b="1" u="sng" dirty="0" smtClean="0"/>
              <a:t>“</a:t>
            </a:r>
            <a:r>
              <a:rPr lang="hi-IN" sz="1600" b="1" u="sng" dirty="0" smtClean="0"/>
              <a:t>लघु खाते </a:t>
            </a:r>
            <a:r>
              <a:rPr lang="en-US" sz="1600" b="1" u="sng" dirty="0"/>
              <a:t>” </a:t>
            </a:r>
            <a:r>
              <a:rPr lang="en-US" sz="1600" dirty="0"/>
              <a:t> </a:t>
            </a:r>
            <a:r>
              <a:rPr lang="hi-IN" sz="1600" dirty="0"/>
              <a:t> </a:t>
            </a:r>
            <a:r>
              <a:rPr lang="hi-IN" sz="1600" dirty="0" smtClean="0"/>
              <a:t>नया फोटो चित्र प्रस्‍तुत कर एवं बैंक अधिकारियों के सामने हस्‍ताक्षर कर या अंगूठे का निशान लेकर खोला जा सकता है. </a:t>
            </a:r>
            <a:r>
              <a:rPr lang="en-US" sz="1600" dirty="0" smtClean="0"/>
              <a:t>12</a:t>
            </a:r>
            <a:r>
              <a:rPr lang="hi-IN" sz="1600" dirty="0" smtClean="0"/>
              <a:t> माह की अवधि के लिये वैध है, खातें मे शेष किसी भी समय </a:t>
            </a:r>
            <a:r>
              <a:rPr lang="en-US" sz="1600" dirty="0" smtClean="0"/>
              <a:t>50,000/- </a:t>
            </a:r>
            <a:r>
              <a:rPr lang="hi-IN" sz="1600" dirty="0" smtClean="0"/>
              <a:t>रू से अधिक नही होना चाहिये.</a:t>
            </a:r>
            <a:endParaRPr lang="en-IN" dirty="0">
              <a:solidFill>
                <a:srgbClr val="FFFFFF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554826" y="7123189"/>
            <a:ext cx="3140357" cy="2525249"/>
          </a:xfrm>
          <a:prstGeom prst="roundRect">
            <a:avLst/>
          </a:prstGeom>
          <a:solidFill>
            <a:srgbClr val="0DAC3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648979" y="7215763"/>
            <a:ext cx="29847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400" b="1" dirty="0" smtClean="0">
                <a:solidFill>
                  <a:srgbClr val="FFFFFF"/>
                </a:solidFill>
              </a:rPr>
              <a:t>बेसिक बचत बैंक जमा खाता 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</a:p>
          <a:p>
            <a:pPr lvl="0"/>
            <a:r>
              <a:rPr lang="hi-IN" sz="1600" dirty="0" smtClean="0">
                <a:solidFill>
                  <a:srgbClr val="FFFFFF"/>
                </a:solidFill>
              </a:rPr>
              <a:t>न्‍यूनतम शेष की कोई आवश्‍यकता नही. </a:t>
            </a:r>
            <a:endParaRPr lang="en-IN" sz="1600" dirty="0" smtClean="0">
              <a:solidFill>
                <a:srgbClr val="FFFFFF"/>
              </a:solidFill>
            </a:endParaRPr>
          </a:p>
          <a:p>
            <a:r>
              <a:rPr lang="hi-IN" sz="1600" dirty="0" smtClean="0">
                <a:solidFill>
                  <a:srgbClr val="FFFFFF"/>
                </a:solidFill>
              </a:rPr>
              <a:t>डेबिट कार्ड की सुविधा</a:t>
            </a:r>
            <a:r>
              <a:rPr lang="en-US" sz="1600" dirty="0" smtClean="0">
                <a:solidFill>
                  <a:srgbClr val="FFFFFF"/>
                </a:solidFill>
              </a:rPr>
              <a:t>.</a:t>
            </a:r>
            <a:endParaRPr lang="en-IN" sz="1600" dirty="0">
              <a:solidFill>
                <a:srgbClr val="FFFFFF"/>
              </a:solidFill>
            </a:endParaRPr>
          </a:p>
          <a:p>
            <a:r>
              <a:rPr lang="en-US" sz="1600" dirty="0" smtClean="0">
                <a:solidFill>
                  <a:srgbClr val="FFFFFF"/>
                </a:solidFill>
              </a:rPr>
              <a:t>10</a:t>
            </a:r>
            <a:r>
              <a:rPr lang="hi-IN" sz="1600" dirty="0" smtClean="0">
                <a:solidFill>
                  <a:srgbClr val="FFFFFF"/>
                </a:solidFill>
              </a:rPr>
              <a:t> वर्ष की आयु से अधिक का  कोई भी व्‍यक्ति  बीएसबीडी खाता खोल सकता है.</a:t>
            </a:r>
            <a:endParaRPr lang="en-IN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01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ounded Rectangle 77"/>
          <p:cNvSpPr/>
          <p:nvPr/>
        </p:nvSpPr>
        <p:spPr>
          <a:xfrm>
            <a:off x="1513998" y="608474"/>
            <a:ext cx="5069622" cy="128891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1" name="Rectangle 80"/>
          <p:cNvSpPr/>
          <p:nvPr/>
        </p:nvSpPr>
        <p:spPr>
          <a:xfrm>
            <a:off x="1713911" y="671756"/>
            <a:ext cx="4645406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hi-IN" sz="1300" b="1" dirty="0" smtClean="0"/>
              <a:t>बैंक हमारे पैसे को एक स्‍थान से दूसरे स्‍थान, एक व्‍यक्ति से दूसरे व्‍यक्ति को सुरक्षित, त्‍वरित गति एवं सक्षमता पूर्वक</a:t>
            </a:r>
            <a:r>
              <a:rPr lang="en-US" sz="1300" b="1" dirty="0" smtClean="0"/>
              <a:t> </a:t>
            </a:r>
            <a:r>
              <a:rPr lang="hi-IN" sz="1300" b="1" dirty="0" smtClean="0"/>
              <a:t>अंतरण करता है. </a:t>
            </a:r>
            <a:endParaRPr lang="en-IN" sz="1300" b="1" dirty="0"/>
          </a:p>
          <a:p>
            <a:pPr marL="285750" indent="-285750">
              <a:buFont typeface="Arial"/>
              <a:buChar char="•"/>
            </a:pPr>
            <a:r>
              <a:rPr lang="hi-IN" sz="1300" b="1" dirty="0" smtClean="0"/>
              <a:t>शाखा मे, बैंक मित्र के माइक्रो एटीएम पर, इंटरनेट बैकिंग , मोबाईल बैकिंग, एनईएफटी और आरटीजीएस के द्वारा किया जा सकता है</a:t>
            </a:r>
            <a:r>
              <a:rPr lang="hi-IN" sz="1400" b="1" dirty="0" smtClean="0"/>
              <a:t>.   </a:t>
            </a:r>
            <a:r>
              <a:rPr lang="en-US" sz="1400" b="1" dirty="0" smtClean="0"/>
              <a:t> </a:t>
            </a:r>
            <a:endParaRPr lang="en-IN" sz="1600" b="1" dirty="0"/>
          </a:p>
        </p:txBody>
      </p:sp>
      <p:grpSp>
        <p:nvGrpSpPr>
          <p:cNvPr id="113" name="Group 112"/>
          <p:cNvGrpSpPr/>
          <p:nvPr/>
        </p:nvGrpSpPr>
        <p:grpSpPr>
          <a:xfrm>
            <a:off x="5083" y="666043"/>
            <a:ext cx="1408515" cy="1169894"/>
            <a:chOff x="-4738" y="1382948"/>
            <a:chExt cx="2231935" cy="1169894"/>
          </a:xfrm>
        </p:grpSpPr>
        <p:sp>
          <p:nvSpPr>
            <p:cNvPr id="75" name="Right Arrow 74"/>
            <p:cNvSpPr/>
            <p:nvPr/>
          </p:nvSpPr>
          <p:spPr>
            <a:xfrm>
              <a:off x="21880" y="1382948"/>
              <a:ext cx="2205317" cy="1169894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-4738" y="1770569"/>
              <a:ext cx="206961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i-IN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प्रेषण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sp>
        <p:nvSpPr>
          <p:cNvPr id="111" name="Rectangle 110"/>
          <p:cNvSpPr/>
          <p:nvPr/>
        </p:nvSpPr>
        <p:spPr>
          <a:xfrm>
            <a:off x="-61461" y="28545"/>
            <a:ext cx="1491857" cy="5715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59377" y="27194"/>
            <a:ext cx="1178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800" dirty="0" smtClean="0">
                <a:solidFill>
                  <a:srgbClr val="FFFFFF"/>
                </a:solidFill>
              </a:rPr>
              <a:t>सेवायें </a:t>
            </a:r>
            <a:endParaRPr lang="en-IN" sz="2800" dirty="0">
              <a:solidFill>
                <a:srgbClr val="FFFFFF"/>
              </a:solidFill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-76786" y="6642890"/>
            <a:ext cx="6646394" cy="1939451"/>
            <a:chOff x="-62774" y="2041776"/>
            <a:chExt cx="6646394" cy="1939451"/>
          </a:xfrm>
        </p:grpSpPr>
        <p:sp>
          <p:nvSpPr>
            <p:cNvPr id="79" name="Rounded Rectangle 78"/>
            <p:cNvSpPr/>
            <p:nvPr/>
          </p:nvSpPr>
          <p:spPr>
            <a:xfrm>
              <a:off x="1513998" y="2041776"/>
              <a:ext cx="5069622" cy="1939451"/>
            </a:xfrm>
            <a:prstGeom prst="roundRect">
              <a:avLst/>
            </a:prstGeom>
            <a:solidFill>
              <a:srgbClr val="F69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712374" y="2103226"/>
              <a:ext cx="4621215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hi-IN" sz="1400" b="1" dirty="0" smtClean="0"/>
                <a:t>बैंक घर, कार, घरेलू सामान, शिक्षा आदि के लिये ऋण देता है. </a:t>
              </a:r>
              <a:r>
                <a:rPr lang="en-US" sz="1400" b="1" dirty="0" smtClean="0"/>
                <a:t> </a:t>
              </a:r>
              <a:endParaRPr lang="en-IN" sz="1400" b="1" dirty="0"/>
            </a:p>
            <a:p>
              <a:pPr marL="285750" indent="-285750">
                <a:buFont typeface="Arial"/>
                <a:buChar char="•"/>
              </a:pPr>
              <a:r>
                <a:rPr lang="hi-IN" sz="1400" b="1" dirty="0" smtClean="0"/>
                <a:t>ऋण आर्थिक गतिविधियों के लिये भी दिया जाता है जैसे कि कृषि, व्‍यवसाय, उधोग और सेवा क्षेत्र के लिये.</a:t>
              </a:r>
            </a:p>
            <a:p>
              <a:pPr marL="285750" indent="-285750">
                <a:buFont typeface="Arial"/>
                <a:buChar char="•"/>
              </a:pPr>
              <a:r>
                <a:rPr lang="hi-IN" sz="1400" b="1" dirty="0" smtClean="0"/>
                <a:t>ऋण गैर कानूनी कार्यो जैसे कि जुआ आदि के लिये नही दिया जाता है.</a:t>
              </a:r>
            </a:p>
            <a:p>
              <a:pPr marL="285750" indent="-285750">
                <a:buFont typeface="Arial"/>
                <a:buChar char="•"/>
              </a:pPr>
              <a:r>
                <a:rPr lang="hi-IN" sz="1400" b="1" dirty="0" smtClean="0"/>
                <a:t>बैंकों के ऋणो पर ब्‍याज दर साहूकारों की तुलना मे बहुत कम होता है.</a:t>
              </a:r>
              <a:endParaRPr lang="en-US" sz="1050" b="1" dirty="0"/>
            </a:p>
          </p:txBody>
        </p:sp>
        <p:grpSp>
          <p:nvGrpSpPr>
            <p:cNvPr id="114" name="Group 113"/>
            <p:cNvGrpSpPr/>
            <p:nvPr/>
          </p:nvGrpSpPr>
          <p:grpSpPr>
            <a:xfrm>
              <a:off x="-62774" y="2424859"/>
              <a:ext cx="1472683" cy="1169894"/>
              <a:chOff x="-106418" y="1382948"/>
              <a:chExt cx="2333615" cy="1169894"/>
            </a:xfrm>
          </p:grpSpPr>
          <p:sp>
            <p:nvSpPr>
              <p:cNvPr id="115" name="Right Arrow 114"/>
              <p:cNvSpPr/>
              <p:nvPr/>
            </p:nvSpPr>
            <p:spPr>
              <a:xfrm>
                <a:off x="21880" y="1382948"/>
                <a:ext cx="2205317" cy="1169894"/>
              </a:xfrm>
              <a:prstGeom prst="rightArrow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-106418" y="1770569"/>
                <a:ext cx="2069614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i-IN" sz="1600" b="1" dirty="0" smtClean="0"/>
                  <a:t>ऋण</a:t>
                </a:r>
                <a:r>
                  <a:rPr lang="en-US" sz="1600" b="1" dirty="0" smtClean="0"/>
                  <a:t> </a:t>
                </a:r>
                <a:endPara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</p:grpSp>
      </p:grpSp>
      <p:grpSp>
        <p:nvGrpSpPr>
          <p:cNvPr id="134" name="Group 133"/>
          <p:cNvGrpSpPr/>
          <p:nvPr/>
        </p:nvGrpSpPr>
        <p:grpSpPr>
          <a:xfrm>
            <a:off x="21881" y="2743252"/>
            <a:ext cx="6561739" cy="2817558"/>
            <a:chOff x="21881" y="4104724"/>
            <a:chExt cx="6561739" cy="2817558"/>
          </a:xfrm>
        </p:grpSpPr>
        <p:sp>
          <p:nvSpPr>
            <p:cNvPr id="80" name="Rounded Rectangle 79"/>
            <p:cNvSpPr/>
            <p:nvPr/>
          </p:nvSpPr>
          <p:spPr>
            <a:xfrm>
              <a:off x="1513998" y="4104724"/>
              <a:ext cx="5069622" cy="2671574"/>
            </a:xfrm>
            <a:prstGeom prst="roundRect">
              <a:avLst/>
            </a:prstGeom>
            <a:solidFill>
              <a:srgbClr val="006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769140" y="4244626"/>
              <a:ext cx="4783670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hi-IN" sz="1350" dirty="0" smtClean="0">
                  <a:solidFill>
                    <a:schemeClr val="bg1"/>
                  </a:solidFill>
                </a:rPr>
                <a:t>नगदी आहरण के लिये सभी एटीएम एवं पीओएस  (खरीदी के नगदी रहित भुगतान के लिये) पर स्‍वीकार्य             </a:t>
              </a:r>
              <a:r>
                <a:rPr lang="en-US" sz="1350" dirty="0" smtClean="0">
                  <a:solidFill>
                    <a:schemeClr val="bg1"/>
                  </a:solidFill>
                </a:rPr>
                <a:t>  </a:t>
              </a:r>
              <a:endParaRPr lang="en-IN" sz="1350" dirty="0">
                <a:solidFill>
                  <a:schemeClr val="bg1"/>
                </a:solidFill>
              </a:endParaRPr>
            </a:p>
            <a:p>
              <a:pPr marL="285750" indent="-285750">
                <a:buFont typeface="Arial"/>
                <a:buChar char="•"/>
              </a:pPr>
              <a:r>
                <a:rPr lang="hi-IN" sz="1350" dirty="0" smtClean="0">
                  <a:solidFill>
                    <a:schemeClr val="bg1"/>
                  </a:solidFill>
                </a:rPr>
                <a:t>व्‍यक्तिगत पहचान संख्‍या (पिन) का उपयोग एटीएम से राशि निकालते समय और पीओएस मशीन पर लेन देन करते समय </a:t>
              </a:r>
              <a:r>
                <a:rPr lang="en-US" sz="1350" dirty="0" smtClean="0">
                  <a:solidFill>
                    <a:schemeClr val="bg1"/>
                  </a:solidFill>
                </a:rPr>
                <a:t> </a:t>
              </a:r>
              <a:r>
                <a:rPr lang="hi-IN" sz="1350" dirty="0" smtClean="0">
                  <a:solidFill>
                    <a:schemeClr val="bg1"/>
                  </a:solidFill>
                </a:rPr>
                <a:t>किया जाता है.</a:t>
              </a:r>
              <a:endParaRPr lang="en-IN" sz="1350" dirty="0">
                <a:solidFill>
                  <a:schemeClr val="bg1"/>
                </a:solidFill>
              </a:endParaRPr>
            </a:p>
            <a:p>
              <a:pPr marL="285750" indent="-285750">
                <a:buFont typeface="Arial"/>
                <a:buChar char="•"/>
              </a:pPr>
              <a:r>
                <a:rPr lang="en-US" sz="1350" dirty="0">
                  <a:solidFill>
                    <a:schemeClr val="bg1"/>
                  </a:solidFill>
                </a:rPr>
                <a:t> </a:t>
              </a:r>
              <a:r>
                <a:rPr lang="hi-IN" sz="1350" dirty="0" smtClean="0">
                  <a:solidFill>
                    <a:schemeClr val="bg1"/>
                  </a:solidFill>
                </a:rPr>
                <a:t>पिन को एक निश्चित अवधि में लगातार बदलते रहना चाहिये एवं इसे किसी  को नही बताना चाहिये.  </a:t>
              </a:r>
              <a:r>
                <a:rPr lang="en-US" sz="1350" dirty="0" smtClean="0">
                  <a:solidFill>
                    <a:schemeClr val="bg1"/>
                  </a:solidFill>
                </a:rPr>
                <a:t> </a:t>
              </a:r>
              <a:endParaRPr lang="en-IN" sz="1350" dirty="0">
                <a:solidFill>
                  <a:schemeClr val="bg1"/>
                </a:solidFill>
              </a:endParaRPr>
            </a:p>
            <a:p>
              <a:pPr marL="285750" indent="-285750">
                <a:buFont typeface="Arial"/>
                <a:buChar char="•"/>
              </a:pPr>
              <a:r>
                <a:rPr lang="en-US" sz="1350" dirty="0">
                  <a:solidFill>
                    <a:schemeClr val="bg1"/>
                  </a:solidFill>
                </a:rPr>
                <a:t> </a:t>
              </a:r>
              <a:r>
                <a:rPr lang="hi-IN" sz="1350" dirty="0" smtClean="0">
                  <a:solidFill>
                    <a:schemeClr val="bg1"/>
                  </a:solidFill>
                </a:rPr>
                <a:t>एटीएम कार्ड अशिक्षित व्‍यक्ति को भी जारी किया जाता है. </a:t>
              </a:r>
              <a:endParaRPr lang="en-IN" sz="1350" dirty="0">
                <a:solidFill>
                  <a:schemeClr val="bg1"/>
                </a:solidFill>
              </a:endParaRPr>
            </a:p>
            <a:p>
              <a:pPr marL="285750" indent="-285750">
                <a:buFont typeface="Arial"/>
                <a:buChar char="•"/>
              </a:pPr>
              <a:r>
                <a:rPr lang="hi-IN" sz="1350" dirty="0" smtClean="0">
                  <a:solidFill>
                    <a:schemeClr val="bg1"/>
                  </a:solidFill>
                </a:rPr>
                <a:t>रूपे डेबिट कार्ड एक स्‍वदेशीय घेरलू डेबिट कार्ड है जो कि नेशनल पेमेंट कारपोरेशन ऑफ इंडिया (एनपीसीआई) द्वारा लाया गया है एवं जिसमे </a:t>
              </a:r>
              <a:r>
                <a:rPr lang="en-US" sz="1350" dirty="0" smtClean="0">
                  <a:solidFill>
                    <a:schemeClr val="bg1"/>
                  </a:solidFill>
                </a:rPr>
                <a:t>1.00</a:t>
              </a:r>
              <a:r>
                <a:rPr lang="hi-IN" sz="1350" dirty="0" smtClean="0">
                  <a:solidFill>
                    <a:schemeClr val="bg1"/>
                  </a:solidFill>
                </a:rPr>
                <a:t> लाख रू का दुर्धटना बीमा सम्‍मलित है.</a:t>
              </a:r>
              <a:endParaRPr lang="en-IN" sz="1350" dirty="0">
                <a:solidFill>
                  <a:schemeClr val="bg1"/>
                </a:solidFill>
              </a:endParaRP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21881" y="5054423"/>
              <a:ext cx="1408515" cy="1169894"/>
              <a:chOff x="-4738" y="1382948"/>
              <a:chExt cx="2231935" cy="1169894"/>
            </a:xfrm>
          </p:grpSpPr>
          <p:sp>
            <p:nvSpPr>
              <p:cNvPr id="118" name="Right Arrow 117"/>
              <p:cNvSpPr/>
              <p:nvPr/>
            </p:nvSpPr>
            <p:spPr>
              <a:xfrm>
                <a:off x="21880" y="1382948"/>
                <a:ext cx="2205317" cy="1169894"/>
              </a:xfrm>
              <a:prstGeom prst="rightArrow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-4738" y="1770569"/>
                <a:ext cx="2069615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i-IN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एटीएम कार्ड</a:t>
                </a:r>
                <a:endPara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</p:grpSp>
      </p:grpSp>
      <p:grpSp>
        <p:nvGrpSpPr>
          <p:cNvPr id="133" name="Group 132"/>
          <p:cNvGrpSpPr/>
          <p:nvPr/>
        </p:nvGrpSpPr>
        <p:grpSpPr>
          <a:xfrm>
            <a:off x="30810" y="5493479"/>
            <a:ext cx="6569608" cy="1169894"/>
            <a:chOff x="14012" y="7215703"/>
            <a:chExt cx="6569608" cy="1169894"/>
          </a:xfrm>
        </p:grpSpPr>
        <p:sp>
          <p:nvSpPr>
            <p:cNvPr id="120" name="Rounded Rectangle 119"/>
            <p:cNvSpPr/>
            <p:nvPr/>
          </p:nvSpPr>
          <p:spPr>
            <a:xfrm>
              <a:off x="1513998" y="7315374"/>
              <a:ext cx="5069622" cy="927551"/>
            </a:xfrm>
            <a:prstGeom prst="round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1722840" y="7337690"/>
              <a:ext cx="4619679" cy="10310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hi-IN" sz="1500" dirty="0" smtClean="0"/>
                <a:t>इंटरनेट बैकिंग एक इलेक्‍ट्रानिक भुगतान प्रक्रिया है</a:t>
              </a:r>
            </a:p>
            <a:p>
              <a:pPr marL="285750" indent="-285750">
                <a:buFont typeface="Arial"/>
                <a:buChar char="•"/>
              </a:pPr>
              <a:r>
                <a:rPr lang="hi-IN" sz="1500" dirty="0" smtClean="0"/>
                <a:t>निधि अंतरण, बिल भुगतान, खाते की जानकारी, टिकट बुकिंग, आन लाईन शापिंग की सुविधा उपलब्‍ध है.</a:t>
              </a:r>
              <a:r>
                <a:rPr lang="hi-IN" sz="1600" dirty="0" smtClean="0"/>
                <a:t>  </a:t>
              </a:r>
              <a:endParaRPr lang="en-IN" sz="1600" dirty="0"/>
            </a:p>
          </p:txBody>
        </p:sp>
        <p:grpSp>
          <p:nvGrpSpPr>
            <p:cNvPr id="122" name="Group 121"/>
            <p:cNvGrpSpPr/>
            <p:nvPr/>
          </p:nvGrpSpPr>
          <p:grpSpPr>
            <a:xfrm>
              <a:off x="14012" y="7215703"/>
              <a:ext cx="1408515" cy="1169894"/>
              <a:chOff x="-4738" y="1382948"/>
              <a:chExt cx="2231935" cy="1169894"/>
            </a:xfrm>
          </p:grpSpPr>
          <p:sp>
            <p:nvSpPr>
              <p:cNvPr id="123" name="Right Arrow 122"/>
              <p:cNvSpPr/>
              <p:nvPr/>
            </p:nvSpPr>
            <p:spPr>
              <a:xfrm>
                <a:off x="21880" y="1382948"/>
                <a:ext cx="2205317" cy="1169894"/>
              </a:xfrm>
              <a:prstGeom prst="rightArrow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-4738" y="1668154"/>
                <a:ext cx="2069615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hi-IN" sz="1600" dirty="0" smtClean="0"/>
                  <a:t>इंटरनेट बैंकिंग </a:t>
                </a:r>
                <a:endParaRPr lang="en-IN" sz="1600" dirty="0"/>
              </a:p>
            </p:txBody>
          </p:sp>
        </p:grpSp>
      </p:grpSp>
      <p:grpSp>
        <p:nvGrpSpPr>
          <p:cNvPr id="131" name="Group 130"/>
          <p:cNvGrpSpPr/>
          <p:nvPr/>
        </p:nvGrpSpPr>
        <p:grpSpPr>
          <a:xfrm>
            <a:off x="0" y="1717558"/>
            <a:ext cx="6569608" cy="1169894"/>
            <a:chOff x="18403" y="8164712"/>
            <a:chExt cx="6569608" cy="1169894"/>
          </a:xfrm>
        </p:grpSpPr>
        <p:sp>
          <p:nvSpPr>
            <p:cNvPr id="126" name="Rounded Rectangle 125"/>
            <p:cNvSpPr/>
            <p:nvPr/>
          </p:nvSpPr>
          <p:spPr>
            <a:xfrm>
              <a:off x="1526469" y="8464553"/>
              <a:ext cx="5061542" cy="503446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1727231" y="8513507"/>
              <a:ext cx="486078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hi-IN" sz="1500" dirty="0" smtClean="0">
                  <a:solidFill>
                    <a:srgbClr val="FFFFFF"/>
                  </a:solidFill>
                </a:rPr>
                <a:t>निधि अंतरण एनईएफटी/ आरटीजीएस, आईएमपीएस  और बिल भुगतान</a:t>
              </a:r>
              <a:r>
                <a:rPr lang="hi-IN" sz="1600" dirty="0" smtClean="0">
                  <a:solidFill>
                    <a:srgbClr val="FFFFFF"/>
                  </a:solidFill>
                </a:rPr>
                <a:t>.   </a:t>
              </a:r>
              <a:endParaRPr lang="en-IN" sz="1600" dirty="0">
                <a:solidFill>
                  <a:srgbClr val="FFFFFF"/>
                </a:solidFill>
              </a:endParaRPr>
            </a:p>
          </p:txBody>
        </p:sp>
        <p:grpSp>
          <p:nvGrpSpPr>
            <p:cNvPr id="128" name="Group 127"/>
            <p:cNvGrpSpPr/>
            <p:nvPr/>
          </p:nvGrpSpPr>
          <p:grpSpPr>
            <a:xfrm>
              <a:off x="18403" y="8164712"/>
              <a:ext cx="1408515" cy="1169894"/>
              <a:chOff x="-4738" y="1541261"/>
              <a:chExt cx="2231935" cy="1169894"/>
            </a:xfrm>
          </p:grpSpPr>
          <p:sp>
            <p:nvSpPr>
              <p:cNvPr id="129" name="Right Arrow 128"/>
              <p:cNvSpPr/>
              <p:nvPr/>
            </p:nvSpPr>
            <p:spPr>
              <a:xfrm>
                <a:off x="21880" y="1541261"/>
                <a:ext cx="2205317" cy="1169894"/>
              </a:xfrm>
              <a:prstGeom prst="rightArrow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-4738" y="1811830"/>
                <a:ext cx="2069615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hi-IN" sz="1600" dirty="0" smtClean="0"/>
                  <a:t>मोबाईल बैकिंग </a:t>
                </a:r>
                <a:endParaRPr lang="en-IN" sz="1600" dirty="0"/>
              </a:p>
            </p:txBody>
          </p:sp>
        </p:grpSp>
      </p:grpSp>
      <p:grpSp>
        <p:nvGrpSpPr>
          <p:cNvPr id="136" name="Group 135"/>
          <p:cNvGrpSpPr/>
          <p:nvPr/>
        </p:nvGrpSpPr>
        <p:grpSpPr>
          <a:xfrm>
            <a:off x="22848" y="8195867"/>
            <a:ext cx="6529962" cy="1169894"/>
            <a:chOff x="2361" y="8006399"/>
            <a:chExt cx="6529962" cy="1169894"/>
          </a:xfrm>
        </p:grpSpPr>
        <p:sp>
          <p:nvSpPr>
            <p:cNvPr id="137" name="Rounded Rectangle 136"/>
            <p:cNvSpPr/>
            <p:nvPr/>
          </p:nvSpPr>
          <p:spPr>
            <a:xfrm>
              <a:off x="1518389" y="8419939"/>
              <a:ext cx="5013934" cy="47012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1727231" y="8401289"/>
              <a:ext cx="461967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i-IN" sz="1600" dirty="0">
                  <a:solidFill>
                    <a:srgbClr val="FFFFFF"/>
                  </a:solidFill>
                </a:rPr>
                <a:t>स्‍वीकृत सीमा तक अतिरिक्‍त </a:t>
              </a:r>
              <a:r>
                <a:rPr lang="hi-IN" sz="1600" dirty="0" smtClean="0">
                  <a:solidFill>
                    <a:srgbClr val="FFFFFF"/>
                  </a:solidFill>
                </a:rPr>
                <a:t>राशि की निकासी.</a:t>
              </a:r>
              <a:endParaRPr lang="en-IN" sz="1600" dirty="0">
                <a:solidFill>
                  <a:srgbClr val="FFFFFF"/>
                </a:solidFill>
              </a:endParaRPr>
            </a:p>
          </p:txBody>
        </p:sp>
        <p:grpSp>
          <p:nvGrpSpPr>
            <p:cNvPr id="139" name="Group 138"/>
            <p:cNvGrpSpPr/>
            <p:nvPr/>
          </p:nvGrpSpPr>
          <p:grpSpPr>
            <a:xfrm>
              <a:off x="2361" y="8006399"/>
              <a:ext cx="1424557" cy="1169894"/>
              <a:chOff x="-30158" y="1382948"/>
              <a:chExt cx="2257355" cy="1169894"/>
            </a:xfrm>
          </p:grpSpPr>
          <p:sp>
            <p:nvSpPr>
              <p:cNvPr id="140" name="Right Arrow 139"/>
              <p:cNvSpPr/>
              <p:nvPr/>
            </p:nvSpPr>
            <p:spPr>
              <a:xfrm>
                <a:off x="21880" y="1382948"/>
                <a:ext cx="2205317" cy="1169894"/>
              </a:xfrm>
              <a:prstGeom prst="rightArrow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-30158" y="1791052"/>
                <a:ext cx="2069615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hi-IN" sz="1600" b="1" dirty="0" smtClean="0"/>
                  <a:t>अधिविकर्ष </a:t>
                </a:r>
                <a:r>
                  <a:rPr lang="en-US" sz="1600" b="1" dirty="0" smtClean="0"/>
                  <a:t> </a:t>
                </a:r>
                <a:endParaRPr lang="en-IN" sz="1600" dirty="0"/>
              </a:p>
            </p:txBody>
          </p:sp>
        </p:grpSp>
      </p:grpSp>
      <p:grpSp>
        <p:nvGrpSpPr>
          <p:cNvPr id="142" name="Group 141"/>
          <p:cNvGrpSpPr/>
          <p:nvPr/>
        </p:nvGrpSpPr>
        <p:grpSpPr>
          <a:xfrm>
            <a:off x="37201" y="8960368"/>
            <a:ext cx="6571297" cy="1169894"/>
            <a:chOff x="18403" y="8006399"/>
            <a:chExt cx="6571297" cy="1169894"/>
          </a:xfrm>
        </p:grpSpPr>
        <p:sp>
          <p:nvSpPr>
            <p:cNvPr id="143" name="Rounded Rectangle 142"/>
            <p:cNvSpPr/>
            <p:nvPr/>
          </p:nvSpPr>
          <p:spPr>
            <a:xfrm>
              <a:off x="1518389" y="8263297"/>
              <a:ext cx="5069622" cy="558479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1520078" y="8278391"/>
              <a:ext cx="506962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i-IN" sz="1400" b="1" dirty="0" smtClean="0"/>
                <a:t>अटल पेंशन योजना के अंतर्गत रू. </a:t>
              </a:r>
              <a:r>
                <a:rPr lang="en-US" sz="1400" b="1" dirty="0" smtClean="0"/>
                <a:t>1000—5000</a:t>
              </a:r>
              <a:r>
                <a:rPr lang="hi-IN" sz="1400" b="1" dirty="0" smtClean="0"/>
                <a:t>  (</a:t>
              </a:r>
              <a:r>
                <a:rPr lang="en-US" sz="1400" b="1" dirty="0" smtClean="0"/>
                <a:t>18—40 </a:t>
              </a:r>
              <a:r>
                <a:rPr lang="hi-IN" sz="1400" b="1" dirty="0" smtClean="0"/>
                <a:t> वर्ष) की सुनिश्चित पेंशन. </a:t>
              </a:r>
              <a:r>
                <a:rPr lang="en-US" sz="1400" b="1" dirty="0" smtClean="0"/>
                <a:t> </a:t>
              </a:r>
              <a:endParaRPr lang="en-IN" sz="1400" b="1" dirty="0"/>
            </a:p>
          </p:txBody>
        </p:sp>
        <p:grpSp>
          <p:nvGrpSpPr>
            <p:cNvPr id="145" name="Group 144"/>
            <p:cNvGrpSpPr/>
            <p:nvPr/>
          </p:nvGrpSpPr>
          <p:grpSpPr>
            <a:xfrm>
              <a:off x="18403" y="8006399"/>
              <a:ext cx="1408515" cy="1169894"/>
              <a:chOff x="-4738" y="1382948"/>
              <a:chExt cx="2231935" cy="1169894"/>
            </a:xfrm>
          </p:grpSpPr>
          <p:sp>
            <p:nvSpPr>
              <p:cNvPr id="146" name="Right Arrow 145"/>
              <p:cNvSpPr/>
              <p:nvPr/>
            </p:nvSpPr>
            <p:spPr>
              <a:xfrm>
                <a:off x="21880" y="1382948"/>
                <a:ext cx="2205317" cy="1169894"/>
              </a:xfrm>
              <a:prstGeom prst="rightArrow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-4738" y="1791052"/>
                <a:ext cx="2069615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hi-IN" sz="1600" b="1" dirty="0" smtClean="0"/>
                  <a:t>पेंशन</a:t>
                </a:r>
                <a:r>
                  <a:rPr lang="en-US" sz="1600" b="1" dirty="0" smtClean="0"/>
                  <a:t> </a:t>
                </a:r>
                <a:endParaRPr lang="en-IN" sz="16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204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2872511" y="81534"/>
            <a:ext cx="4029994" cy="571500"/>
          </a:xfrm>
          <a:prstGeom prst="rect">
            <a:avLst/>
          </a:prstGeom>
          <a:solidFill>
            <a:srgbClr val="00009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58763" y="6532869"/>
            <a:ext cx="2025443" cy="1857649"/>
            <a:chOff x="1446862" y="3805396"/>
            <a:chExt cx="2025443" cy="1857649"/>
          </a:xfrm>
        </p:grpSpPr>
        <p:sp>
          <p:nvSpPr>
            <p:cNvPr id="5" name="Hexagon 4"/>
            <p:cNvSpPr/>
            <p:nvPr/>
          </p:nvSpPr>
          <p:spPr>
            <a:xfrm rot="16200000">
              <a:off x="1318748" y="3933510"/>
              <a:ext cx="1857649" cy="1601422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Oval 7"/>
            <p:cNvSpPr/>
            <p:nvPr/>
          </p:nvSpPr>
          <p:spPr>
            <a:xfrm rot="10800000">
              <a:off x="1594436" y="4081084"/>
              <a:ext cx="1306273" cy="13062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38100" dist="127000" dir="13620000">
                <a:prstClr val="black">
                  <a:alpha val="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151947" y="4204470"/>
              <a:ext cx="320358" cy="0"/>
            </a:xfrm>
            <a:prstGeom prst="straightConnector1">
              <a:avLst/>
            </a:prstGeom>
            <a:ln w="19050">
              <a:solidFill>
                <a:srgbClr val="92D05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158136" y="4069451"/>
            <a:ext cx="2025443" cy="1857649"/>
            <a:chOff x="1459334" y="840686"/>
            <a:chExt cx="2025443" cy="1857649"/>
          </a:xfrm>
        </p:grpSpPr>
        <p:sp>
          <p:nvSpPr>
            <p:cNvPr id="7" name="Hexagon 6"/>
            <p:cNvSpPr/>
            <p:nvPr/>
          </p:nvSpPr>
          <p:spPr>
            <a:xfrm rot="16200000">
              <a:off x="1331220" y="968800"/>
              <a:ext cx="1857649" cy="1601422"/>
            </a:xfrm>
            <a:prstGeom prst="hexag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Oval 9"/>
            <p:cNvSpPr/>
            <p:nvPr/>
          </p:nvSpPr>
          <p:spPr>
            <a:xfrm rot="10800000">
              <a:off x="1594436" y="1114581"/>
              <a:ext cx="1306273" cy="13062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38100" dist="127000" dir="13620000">
                <a:prstClr val="black">
                  <a:alpha val="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151947" y="1225847"/>
              <a:ext cx="332830" cy="0"/>
            </a:xfrm>
            <a:prstGeom prst="straightConnector1">
              <a:avLst/>
            </a:prstGeom>
            <a:ln w="1905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2151127" y="690347"/>
            <a:ext cx="36615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400" dirty="0" smtClean="0">
                <a:solidFill>
                  <a:srgbClr val="FF2600"/>
                </a:solidFill>
              </a:rPr>
              <a:t>प्रधानमंत्री जन धन योजना </a:t>
            </a:r>
            <a:endParaRPr lang="en-IN" sz="2400" dirty="0">
              <a:solidFill>
                <a:srgbClr val="FF26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68739" y="583774"/>
            <a:ext cx="2014840" cy="1857649"/>
            <a:chOff x="283238" y="3471849"/>
            <a:chExt cx="2014840" cy="1857649"/>
          </a:xfrm>
        </p:grpSpPr>
        <p:grpSp>
          <p:nvGrpSpPr>
            <p:cNvPr id="18" name="Group 17"/>
            <p:cNvGrpSpPr/>
            <p:nvPr/>
          </p:nvGrpSpPr>
          <p:grpSpPr>
            <a:xfrm>
              <a:off x="283238" y="3471849"/>
              <a:ext cx="2014840" cy="1857649"/>
              <a:chOff x="656753" y="2429810"/>
              <a:chExt cx="2014840" cy="1857649"/>
            </a:xfrm>
          </p:grpSpPr>
          <p:sp>
            <p:nvSpPr>
              <p:cNvPr id="6" name="Hexagon 5"/>
              <p:cNvSpPr/>
              <p:nvPr/>
            </p:nvSpPr>
            <p:spPr>
              <a:xfrm rot="16200000">
                <a:off x="528639" y="2557924"/>
                <a:ext cx="1857649" cy="1601422"/>
              </a:xfrm>
              <a:prstGeom prst="hexagon">
                <a:avLst/>
              </a:prstGeom>
              <a:solidFill>
                <a:srgbClr val="FCE1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" name="Oval 8"/>
              <p:cNvSpPr/>
              <p:nvPr/>
            </p:nvSpPr>
            <p:spPr>
              <a:xfrm rot="10800000">
                <a:off x="793532" y="2597832"/>
                <a:ext cx="1306273" cy="130627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38100" dist="127000" dir="13620000">
                  <a:prstClr val="black">
                    <a:alpha val="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>
                <a:off x="2357594" y="2799184"/>
                <a:ext cx="313999" cy="0"/>
              </a:xfrm>
              <a:prstGeom prst="straightConnector1">
                <a:avLst/>
              </a:prstGeom>
              <a:ln w="19050">
                <a:solidFill>
                  <a:srgbClr val="FCE13E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7" name="Picture 26" descr="pradhan-mantri-jan-dhan-yojna-log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76" y="3637198"/>
              <a:ext cx="1420398" cy="1415307"/>
            </a:xfrm>
            <a:prstGeom prst="rect">
              <a:avLst/>
            </a:prstGeom>
          </p:spPr>
        </p:pic>
      </p:grpSp>
      <p:sp>
        <p:nvSpPr>
          <p:cNvPr id="30" name="Rectangle 29"/>
          <p:cNvSpPr/>
          <p:nvPr/>
        </p:nvSpPr>
        <p:spPr>
          <a:xfrm>
            <a:off x="1814438" y="1070080"/>
            <a:ext cx="496161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hi-IN" sz="1400" b="1" dirty="0" smtClean="0">
                <a:solidFill>
                  <a:schemeClr val="tx2">
                    <a:lumMod val="75000"/>
                  </a:schemeClr>
                </a:solidFill>
              </a:rPr>
              <a:t>प्रधानमंत्री जन धन योजना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hi-IN" sz="1400" b="1" dirty="0" smtClean="0">
                <a:solidFill>
                  <a:schemeClr val="tx2">
                    <a:lumMod val="75000"/>
                  </a:schemeClr>
                </a:solidFill>
              </a:rPr>
              <a:t>पीएमजेडीवाय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i-IN" sz="1400" dirty="0" smtClean="0">
                <a:solidFill>
                  <a:schemeClr val="tx2">
                    <a:lumMod val="75000"/>
                  </a:schemeClr>
                </a:solidFill>
              </a:rPr>
              <a:t> का शुभारंभ माननीय प्रधानमंत्री द्वारा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28 </a:t>
            </a:r>
            <a:r>
              <a:rPr lang="hi-IN" sz="1400" dirty="0" smtClean="0">
                <a:solidFill>
                  <a:schemeClr val="tx2">
                    <a:lumMod val="75000"/>
                  </a:schemeClr>
                </a:solidFill>
              </a:rPr>
              <a:t>अगस्‍त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2014 </a:t>
            </a:r>
            <a:r>
              <a:rPr lang="hi-IN" sz="1400" dirty="0" smtClean="0">
                <a:solidFill>
                  <a:schemeClr val="tx2">
                    <a:lumMod val="75000"/>
                  </a:schemeClr>
                </a:solidFill>
              </a:rPr>
              <a:t>को किया गया.  </a:t>
            </a:r>
            <a:endParaRPr lang="en-IN" sz="14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hi-IN" sz="1400" dirty="0" smtClean="0">
                <a:solidFill>
                  <a:schemeClr val="tx2">
                    <a:lumMod val="75000"/>
                  </a:schemeClr>
                </a:solidFill>
              </a:rPr>
              <a:t>योजना ग्रामीण एवं शहरी क्षेत्रो के सभी परिवारों के बैंक खाते खोलने पर केन्द्रित है.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endParaRPr lang="en-IN" sz="14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10</a:t>
            </a:r>
            <a:r>
              <a:rPr lang="hi-IN" sz="1400" dirty="0" smtClean="0">
                <a:solidFill>
                  <a:schemeClr val="tx2">
                    <a:lumMod val="75000"/>
                  </a:schemeClr>
                </a:solidFill>
              </a:rPr>
              <a:t> वर्ष की आयु से अधिक का अवयस्‍क  किसी भी बैंक मे अपना </a:t>
            </a:r>
            <a:r>
              <a:rPr lang="hi-IN" sz="1400" dirty="0">
                <a:solidFill>
                  <a:schemeClr val="tx2">
                    <a:lumMod val="75000"/>
                  </a:schemeClr>
                </a:solidFill>
              </a:rPr>
              <a:t>बचत बैंक खाता </a:t>
            </a:r>
            <a:r>
              <a:rPr lang="hi-IN" sz="1400" dirty="0" smtClean="0">
                <a:solidFill>
                  <a:schemeClr val="tx2">
                    <a:lumMod val="75000"/>
                  </a:schemeClr>
                </a:solidFill>
              </a:rPr>
              <a:t>खोल सकता/सकती है.</a:t>
            </a:r>
            <a:endParaRPr lang="en-IN" sz="14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hi-IN" sz="1400" dirty="0" smtClean="0">
                <a:solidFill>
                  <a:schemeClr val="tx2">
                    <a:lumMod val="75000"/>
                  </a:schemeClr>
                </a:solidFill>
              </a:rPr>
              <a:t>रूपे डेबिट कार्ड  ग्राहकों को रू.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1.00 </a:t>
            </a:r>
            <a:r>
              <a:rPr lang="hi-IN" sz="1400" dirty="0" smtClean="0">
                <a:solidFill>
                  <a:schemeClr val="tx2">
                    <a:lumMod val="75000"/>
                  </a:schemeClr>
                </a:solidFill>
              </a:rPr>
              <a:t> लाख का दुर्धटना बीमा बिना किसी अतिरिक्‍त प्रभार के उपलब्‍ध कराता है.</a:t>
            </a:r>
          </a:p>
          <a:p>
            <a:pPr marL="285750" indent="-285750">
              <a:buFont typeface="Arial"/>
              <a:buChar char="•"/>
            </a:pPr>
            <a:r>
              <a:rPr lang="hi-IN" sz="1400" dirty="0" smtClean="0">
                <a:solidFill>
                  <a:schemeClr val="tx2">
                    <a:lumMod val="75000"/>
                  </a:schemeClr>
                </a:solidFill>
              </a:rPr>
              <a:t>दुर्धटना बीमा कवर का लाभ लेने के लिए, रूपे डेबिट कार्ड प्रत्‍येक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45</a:t>
            </a:r>
            <a:r>
              <a:rPr lang="hi-IN" sz="1400" dirty="0" smtClean="0">
                <a:solidFill>
                  <a:schemeClr val="tx2">
                    <a:lumMod val="75000"/>
                  </a:schemeClr>
                </a:solidFill>
              </a:rPr>
              <a:t> दिनों के भीतर एक बार उपयोग किया जाना चाहिये.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endParaRPr lang="en-IN" sz="14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hi-IN" sz="1400" dirty="0" smtClean="0">
                <a:solidFill>
                  <a:schemeClr val="tx2">
                    <a:lumMod val="75000"/>
                  </a:schemeClr>
                </a:solidFill>
              </a:rPr>
              <a:t>परिवार के एक खाताधारक को 6 माह तक खाते के संतोषजनक परिचालन के बाद रू. 5000/- की अधिविकर्ष सुविधा उपलब्‍ध है.   </a:t>
            </a:r>
            <a:endParaRPr lang="en-IN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3" name="Picture 32" descr="PMSBY 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2" y="4736600"/>
            <a:ext cx="1655335" cy="51976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99" y="7013552"/>
            <a:ext cx="855706" cy="1182888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2151127" y="4137574"/>
            <a:ext cx="4452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400" b="1" dirty="0" smtClean="0">
                <a:solidFill>
                  <a:srgbClr val="0000FF"/>
                </a:solidFill>
              </a:rPr>
              <a:t>प्रधानमंत्री सुरक्षा बीमा योजना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818298" y="4947118"/>
            <a:ext cx="49577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hi-IN" sz="1400" dirty="0" smtClean="0"/>
              <a:t>पीएमएसबीवाय खातेदारों की मृत्‍यु पर रू.</a:t>
            </a:r>
            <a:r>
              <a:rPr lang="en-US" sz="1400" dirty="0" smtClean="0"/>
              <a:t>2.00</a:t>
            </a:r>
            <a:r>
              <a:rPr lang="hi-IN" sz="1400" dirty="0" smtClean="0"/>
              <a:t> लाख तक  मृत्‍यु दुर्धटना बीमा और अपंगता कवर उपलब्‍ध कराती है </a:t>
            </a:r>
            <a:endParaRPr lang="en-IN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18 </a:t>
            </a:r>
            <a:r>
              <a:rPr lang="hi-IN" sz="1400" dirty="0" smtClean="0"/>
              <a:t>से </a:t>
            </a:r>
            <a:r>
              <a:rPr lang="en-US" sz="1400" dirty="0" smtClean="0"/>
              <a:t>70</a:t>
            </a:r>
            <a:r>
              <a:rPr lang="hi-IN" sz="1400" dirty="0" smtClean="0"/>
              <a:t> वर्ष आयु वर्ग के सभी  बचत खाता धारक इस योजना मे रू.</a:t>
            </a:r>
            <a:r>
              <a:rPr lang="en-US" sz="1400" dirty="0" smtClean="0"/>
              <a:t>12</a:t>
            </a:r>
            <a:r>
              <a:rPr lang="hi-IN" sz="1400" dirty="0" smtClean="0"/>
              <a:t>/- प्रीमियम प्रति सदस्‍य एवं रू.</a:t>
            </a:r>
            <a:r>
              <a:rPr lang="en-US" sz="1400" dirty="0" smtClean="0"/>
              <a:t>12</a:t>
            </a:r>
            <a:r>
              <a:rPr lang="hi-IN" sz="1400" dirty="0" smtClean="0"/>
              <a:t>/- वार्षिक नवीनीकरण प्रीमियम सहित पात्र है.  </a:t>
            </a:r>
            <a:r>
              <a:rPr lang="en-US" sz="1400" dirty="0" smtClean="0"/>
              <a:t> </a:t>
            </a:r>
            <a:endParaRPr lang="en-IN" sz="1400" dirty="0"/>
          </a:p>
          <a:p>
            <a:r>
              <a:rPr lang="en-US" sz="1400" dirty="0"/>
              <a:t> </a:t>
            </a:r>
            <a:endParaRPr lang="en-IN" sz="1400" dirty="0"/>
          </a:p>
        </p:txBody>
      </p:sp>
      <p:sp>
        <p:nvSpPr>
          <p:cNvPr id="39" name="Rectangle 38"/>
          <p:cNvSpPr/>
          <p:nvPr/>
        </p:nvSpPr>
        <p:spPr>
          <a:xfrm>
            <a:off x="2151127" y="6535374"/>
            <a:ext cx="42740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400" b="1" dirty="0" smtClean="0">
                <a:solidFill>
                  <a:srgbClr val="FA9066"/>
                </a:solidFill>
              </a:rPr>
              <a:t>प्रधानमंत्री जीवन ज्‍योति बीमा योजना   </a:t>
            </a:r>
            <a:r>
              <a:rPr lang="en-US" sz="2400" b="1" dirty="0" smtClean="0">
                <a:solidFill>
                  <a:srgbClr val="FA9066"/>
                </a:solidFill>
              </a:rPr>
              <a:t> </a:t>
            </a:r>
            <a:endParaRPr lang="en-US" sz="2400" b="1" dirty="0">
              <a:solidFill>
                <a:srgbClr val="FA9066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837128" y="7604996"/>
            <a:ext cx="49389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hi-IN" sz="1400" dirty="0" smtClean="0"/>
              <a:t>पीएमजेजेबीवाय ,किसी भी कारण से मृत्‍यु होने पर रू.</a:t>
            </a:r>
            <a:r>
              <a:rPr lang="en-US" sz="1400" dirty="0" smtClean="0"/>
              <a:t>2.00</a:t>
            </a:r>
            <a:r>
              <a:rPr lang="hi-IN" sz="1400" dirty="0" smtClean="0"/>
              <a:t> लाख जीवन बीमा कवर उपलब्‍ध कराने वाली योजना है. </a:t>
            </a:r>
            <a:r>
              <a:rPr lang="en-US" sz="1400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hi-IN" sz="1400" dirty="0" smtClean="0"/>
              <a:t>बैंक शाखाओं /बैंक मित्र के पास उपलब्‍ध.</a:t>
            </a:r>
            <a:r>
              <a:rPr lang="en-US" sz="1400" dirty="0" smtClean="0"/>
              <a:t> </a:t>
            </a:r>
            <a:endParaRPr lang="en-IN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18  </a:t>
            </a:r>
            <a:r>
              <a:rPr lang="hi-IN" sz="1400" dirty="0" smtClean="0"/>
              <a:t>से</a:t>
            </a:r>
            <a:r>
              <a:rPr lang="en-US" sz="1400" dirty="0" smtClean="0"/>
              <a:t> 50</a:t>
            </a:r>
            <a:r>
              <a:rPr lang="hi-IN" sz="1400" dirty="0" smtClean="0"/>
              <a:t> आयु वर्ग के सभी बचत खाता धारक इसके लिये पात्र हैं. </a:t>
            </a:r>
            <a:endParaRPr lang="en-IN" sz="1400" dirty="0"/>
          </a:p>
          <a:p>
            <a:pPr marL="285750" indent="-285750">
              <a:buFont typeface="Arial"/>
              <a:buChar char="•"/>
            </a:pPr>
            <a:r>
              <a:rPr lang="hi-IN" sz="1400" dirty="0" smtClean="0"/>
              <a:t>प्रीमियम रू </a:t>
            </a:r>
            <a:r>
              <a:rPr lang="en-US" sz="1400" dirty="0" smtClean="0"/>
              <a:t>330/- </a:t>
            </a:r>
            <a:r>
              <a:rPr lang="hi-IN" sz="1400" dirty="0" smtClean="0"/>
              <a:t>प्रति वर्ष प्रति सदस्‍य है. जिसका नवीनीकरण प्रतिवर्ष किया जाना है.</a:t>
            </a:r>
            <a:endParaRPr lang="en-US" sz="1400" dirty="0" smtClean="0"/>
          </a:p>
          <a:p>
            <a:endParaRPr lang="en-IN" sz="1400" dirty="0"/>
          </a:p>
        </p:txBody>
      </p:sp>
      <p:sp>
        <p:nvSpPr>
          <p:cNvPr id="42" name="Rectangle 41"/>
          <p:cNvSpPr/>
          <p:nvPr/>
        </p:nvSpPr>
        <p:spPr>
          <a:xfrm>
            <a:off x="2974946" y="102017"/>
            <a:ext cx="3690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800" dirty="0" smtClean="0">
                <a:solidFill>
                  <a:srgbClr val="FFFFFF"/>
                </a:solidFill>
              </a:rPr>
              <a:t>सामाजिक सुरक्षा योजना</a:t>
            </a:r>
            <a:endParaRPr lang="en-IN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89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1041</Words>
  <Application>Microsoft Office PowerPoint</Application>
  <PresentationFormat>A4 Paper (210x297 mm)</PresentationFormat>
  <Paragraphs>95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Chalkduster</vt:lpstr>
      <vt:lpstr>Mangal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Utkarsh Shukla</dc:creator>
  <cp:lastModifiedBy>Acer</cp:lastModifiedBy>
  <cp:revision>124</cp:revision>
  <cp:lastPrinted>2015-10-09T11:22:09Z</cp:lastPrinted>
  <dcterms:created xsi:type="dcterms:W3CDTF">2015-09-17T11:45:00Z</dcterms:created>
  <dcterms:modified xsi:type="dcterms:W3CDTF">2015-11-02T06:26:24Z</dcterms:modified>
</cp:coreProperties>
</file>